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E9EBF5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597A9E9B-52DE-4BEF-A21E-D8DF457F4DB9}" v="22" dt="2020-08-04T19:55:51.523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BC89EF96-8CEA-46FF-86C4-4CE0E7609802}" styleName="Light Style 3 - Accent 1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 w="12700" cmpd="sng">
              <a:solidFill>
                <a:schemeClr val="accent1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3" autoAdjust="0"/>
    <p:restoredTop sz="94660"/>
  </p:normalViewPr>
  <p:slideViewPr>
    <p:cSldViewPr snapToGrid="0">
      <p:cViewPr varScale="1">
        <p:scale>
          <a:sx n="90" d="100"/>
          <a:sy n="90" d="100"/>
        </p:scale>
        <p:origin x="576" y="7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microsoft.com/office/2015/10/relationships/revisionInfo" Target="revisionInfo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ableStyles" Target="tableStyles.xml"/><Relationship Id="rId5" Type="http://schemas.openxmlformats.org/officeDocument/2006/relationships/slide" Target="slides/slide4.xml"/><Relationship Id="rId10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4EE2566-E4A7-4E1A-83B5-5B59565A6F0D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12A15657-F2B4-4C82-9BFF-25948FEACF65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0DE2EF9-A231-44BC-A626-C6500780EE5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F1D4DE3-BA7A-4C21-B7ED-261789A878CF}" type="datetimeFigureOut">
              <a:rPr lang="en-US" smtClean="0"/>
              <a:t>8/4/2020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C824EC4-9289-4573-96B3-BC74CDD61B9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C40C01C-3CC3-49BB-9344-3A0CEA6FF29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B8578E-2D2D-45B5-92B1-C24AB9BDF49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7234489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2CDDE61-426E-400B-A23F-381D759F053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BE72B98-9CC6-4A41-9A39-6629A16A9D2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BECB3E3-D352-4206-9D6F-6BAA271BFBE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F1D4DE3-BA7A-4C21-B7ED-261789A878CF}" type="datetimeFigureOut">
              <a:rPr lang="en-US" smtClean="0"/>
              <a:t>8/4/2020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B6146FC-795B-43F8-B3BF-17BC473C36D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03B7722-A0F9-4F92-B3A7-B90F5AFFDC0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B8578E-2D2D-45B5-92B1-C24AB9BDF49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009555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7568BD6-36B6-4BCB-A3F7-32BCECDDAD0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3B08913-257E-47AA-BA4D-43CE06EB2DA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4CE1785-EF0E-4012-8002-1C5938FF11B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F1D4DE3-BA7A-4C21-B7ED-261789A878CF}" type="datetimeFigureOut">
              <a:rPr lang="en-US" smtClean="0"/>
              <a:t>8/4/2020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17562D6-93A0-412D-B245-617D1F5F2D2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0E04632-E00E-4AC0-B360-360A3A6D574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B8578E-2D2D-45B5-92B1-C24AB9BDF49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9960098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C48ED43-3531-4CA0-9E6C-B38AB61DA72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7A29D21-4A24-439A-A5CA-97502E551D3E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D33DF9C6-7BAB-40BC-A06C-7D06CF103B31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78041864-2E18-4A17-A9E7-EBBDEAF03C6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F1D4DE3-BA7A-4C21-B7ED-261789A878CF}" type="datetimeFigureOut">
              <a:rPr lang="en-US" smtClean="0"/>
              <a:t>8/4/2020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F2587389-9A99-4D4A-BEBC-8F2522F6719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FD5FD763-38E3-403C-9430-F0DF6660172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B8578E-2D2D-45B5-92B1-C24AB9BDF49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2915162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A1CE6DE-A852-48B9-916C-E2FF8B1076E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D97E656D-B8FD-4971-957C-AEE2D6C76C2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B9D538F8-3407-4E79-8528-46B6CFF8B934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7BAB74DB-ADD2-4462-90B1-342DFE1AD30F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C5CB2034-2FBD-4146-86E3-1792B64AC190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A170BDC6-6405-4B24-AADE-53894F035E1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F1D4DE3-BA7A-4C21-B7ED-261789A878CF}" type="datetimeFigureOut">
              <a:rPr lang="en-US" smtClean="0"/>
              <a:t>8/4/2020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B75518E7-6F6E-437D-BCEE-54C68D25457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793E8976-E04B-448C-9789-FC6466A06B0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B8578E-2D2D-45B5-92B1-C24AB9BDF49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6046983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D1B6F3D-EAB0-4342-B2C7-44E474AD139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FDA00B26-C7C3-4DB1-9136-BEF4BADBA8D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F1D4DE3-BA7A-4C21-B7ED-261789A878CF}" type="datetimeFigureOut">
              <a:rPr lang="en-US" smtClean="0"/>
              <a:t>8/4/2020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5D0EB5B0-A7F2-475D-80F3-1D298BF0B82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C144F33E-DBAE-48B6-A273-D2539F8DE71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B8578E-2D2D-45B5-92B1-C24AB9BDF49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7889139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05B2EE08-0C73-403E-90BC-2F4DDC85D59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F1D4DE3-BA7A-4C21-B7ED-261789A878CF}" type="datetimeFigureOut">
              <a:rPr lang="en-US" smtClean="0"/>
              <a:t>8/4/2020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1FBE3D3C-B866-44EA-8264-0BD6333DFFB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DB58D1A2-8D0F-4D32-A245-47A67ADC5B7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B8578E-2D2D-45B5-92B1-C24AB9BDF49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17604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037C2D3-8A81-4A89-AD2F-9402EC7CCD2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C3088F6-87E9-4C58-9596-BD86E101E3D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6543BBD-4CAA-41F5-AA05-921F3FD56ABE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7EA9C1EA-6FFE-4D03-96CE-0FA506D6EFC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F1D4DE3-BA7A-4C21-B7ED-261789A878CF}" type="datetimeFigureOut">
              <a:rPr lang="en-US" smtClean="0"/>
              <a:t>8/4/2020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26F4BCDC-F8C1-447E-B77A-8A2E64756D0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0E381967-CAE3-428E-AF22-E3731A4EE11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B8578E-2D2D-45B5-92B1-C24AB9BDF49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5273105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ECAD540-B083-4681-A0C9-BF89E88729C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69596553-C226-4336-B1BC-294E580C4150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F0FDF85-E084-4DD7-8E62-77D0595DCF2C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276EA7CF-936B-4FBF-8251-3875C7778C9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F1D4DE3-BA7A-4C21-B7ED-261789A878CF}" type="datetimeFigureOut">
              <a:rPr lang="en-US" smtClean="0"/>
              <a:t>8/4/2020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2E67303D-C429-474E-8BCC-A5469C4A889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8F6F4FEE-4C0D-415F-BD63-F80BA79626E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B8578E-2D2D-45B5-92B1-C24AB9BDF49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0681294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47038F6-A125-4EFA-91D4-5921565E178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E5BA88CC-1FC8-4437-957B-9D8DB653DADE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C9AFDDB-C522-431A-B93A-104CC876015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F1D4DE3-BA7A-4C21-B7ED-261789A878CF}" type="datetimeFigureOut">
              <a:rPr lang="en-US" smtClean="0"/>
              <a:t>8/4/2020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82D8685-4759-4133-A382-2EC9E96BB14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5FA1BD1-0EE3-4E9F-BFAE-9EFDFAAD371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B8578E-2D2D-45B5-92B1-C24AB9BDF49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7004918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DE11E920-51AC-4BC2-9E2E-38DDC02DC1B0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48FF0FC5-5BD2-4A65-B756-58A26BFA6CFE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99436DD-6BAA-4D95-B53E-4943C7A4205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F1D4DE3-BA7A-4C21-B7ED-261789A878CF}" type="datetimeFigureOut">
              <a:rPr lang="en-US" smtClean="0"/>
              <a:t>8/4/2020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98BB6E9-86DF-4960-9B82-0CA466980E2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0F12F69-66D9-4F1F-B830-CB7B8219DBA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B8578E-2D2D-45B5-92B1-C24AB9BDF49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9602796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F789BDC1-5200-4171-948F-772FC7E8FBE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66E75CDA-18D7-4F35-8990-2623D97B711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FBCC396-023D-4CD5-845D-CFF77AD31720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F1D4DE3-BA7A-4C21-B7ED-261789A878CF}" type="datetimeFigureOut">
              <a:rPr lang="en-US" smtClean="0"/>
              <a:t>8/4/2020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2B1DA9A-D67E-4EAC-B70A-65521B5D1C64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CC12F49-1588-4190-BE07-F1169592D4BB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2B8578E-2D2D-45B5-92B1-C24AB9BDF49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1505499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7F88F8B-A6C3-4562-A63A-773BE801ABDB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993913" y="159025"/>
            <a:ext cx="10455965" cy="1851232"/>
          </a:xfrm>
        </p:spPr>
        <p:txBody>
          <a:bodyPr>
            <a:normAutofit/>
          </a:bodyPr>
          <a:lstStyle/>
          <a:p>
            <a:r>
              <a:rPr lang="en-US" b="1" dirty="0">
                <a:solidFill>
                  <a:schemeClr val="accent4">
                    <a:lumMod val="75000"/>
                  </a:schemeClr>
                </a:solidFill>
              </a:rPr>
              <a:t>Labyrinth Escape using Deep Reinforcement Learning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B40D610E-0D36-413B-8E84-1B0556DC94FE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6569611" y="2619197"/>
            <a:ext cx="4388407" cy="2869100"/>
          </a:xfrm>
        </p:spPr>
        <p:txBody>
          <a:bodyPr>
            <a:normAutofit/>
          </a:bodyPr>
          <a:lstStyle/>
          <a:p>
            <a:r>
              <a:rPr lang="en-US" sz="2800" b="1" dirty="0">
                <a:solidFill>
                  <a:schemeClr val="accent5"/>
                </a:solidFill>
              </a:rPr>
              <a:t>Artash Nath</a:t>
            </a:r>
          </a:p>
          <a:p>
            <a:r>
              <a:rPr lang="en-US" sz="1600" b="1" dirty="0"/>
              <a:t>Grade 8 Student, Toronto, Canada</a:t>
            </a:r>
          </a:p>
          <a:p>
            <a:endParaRPr lang="en-US" sz="1600" b="1" dirty="0"/>
          </a:p>
          <a:p>
            <a:r>
              <a:rPr lang="en-CA" sz="1800" b="1" dirty="0">
                <a:solidFill>
                  <a:schemeClr val="accent2"/>
                </a:solidFill>
              </a:rPr>
              <a:t>Twitter: @wonrobot    </a:t>
            </a:r>
          </a:p>
          <a:p>
            <a:r>
              <a:rPr lang="en-CA" sz="1800" b="1" dirty="0">
                <a:solidFill>
                  <a:schemeClr val="accent2"/>
                </a:solidFill>
              </a:rPr>
              <a:t>Email: Artash.Nath@gmail.com</a:t>
            </a:r>
          </a:p>
          <a:p>
            <a:endParaRPr lang="en-US" dirty="0"/>
          </a:p>
        </p:txBody>
      </p:sp>
      <p:pic>
        <p:nvPicPr>
          <p:cNvPr id="4" name="Picture 3" descr="A young boy wearing a black shirt and smiling at the camera&#10;&#10;Description automatically generated">
            <a:extLst>
              <a:ext uri="{FF2B5EF4-FFF2-40B4-BE49-F238E27FC236}">
                <a16:creationId xmlns:a16="http://schemas.microsoft.com/office/drawing/2014/main" id="{945018D7-3FBB-4E5D-A0A2-98F8C715AE4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03032" y="2422799"/>
            <a:ext cx="3267663" cy="3261896"/>
          </a:xfrm>
          <a:prstGeom prst="rect">
            <a:avLst/>
          </a:prstGeom>
        </p:spPr>
      </p:pic>
      <p:pic>
        <p:nvPicPr>
          <p:cNvPr id="1026" name="Picture 2" descr="University of Toronto - SCS on Vimeo">
            <a:extLst>
              <a:ext uri="{FF2B5EF4-FFF2-40B4-BE49-F238E27FC236}">
                <a16:creationId xmlns:a16="http://schemas.microsoft.com/office/drawing/2014/main" id="{CD413CFC-4368-43B6-979D-3A3D5AFFBF8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770599" y="5380606"/>
            <a:ext cx="1318369" cy="131836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Picture 4" descr="UofT SCS Boot Camps">
            <a:extLst>
              <a:ext uri="{FF2B5EF4-FFF2-40B4-BE49-F238E27FC236}">
                <a16:creationId xmlns:a16="http://schemas.microsoft.com/office/drawing/2014/main" id="{DE40AC0D-3894-45A2-89C0-2E1A0E1A9FC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69611" y="5577483"/>
            <a:ext cx="3048255" cy="68167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89686886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69380A4-E7A2-4B36-9F47-1C4A426C921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5400" b="1" dirty="0">
                <a:solidFill>
                  <a:schemeClr val="accent4">
                    <a:lumMod val="75000"/>
                  </a:schemeClr>
                </a:solidFill>
              </a:rPr>
              <a:t>Problem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4088D25-E2B3-419B-8D0D-9D01BA05E1E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43669" y="2480631"/>
            <a:ext cx="5257800" cy="1325563"/>
          </a:xfrm>
        </p:spPr>
        <p:txBody>
          <a:bodyPr/>
          <a:lstStyle/>
          <a:p>
            <a:pPr marL="0" indent="0">
              <a:buNone/>
            </a:pPr>
            <a:r>
              <a:rPr lang="en-US" dirty="0">
                <a:solidFill>
                  <a:schemeClr val="accent5"/>
                </a:solidFill>
              </a:rPr>
              <a:t>Create a Deep Reinforcement Learning Model to solve a simple labyrinth</a:t>
            </a:r>
          </a:p>
        </p:txBody>
      </p:sp>
      <p:pic>
        <p:nvPicPr>
          <p:cNvPr id="2050" name="Picture 2">
            <a:extLst>
              <a:ext uri="{FF2B5EF4-FFF2-40B4-BE49-F238E27FC236}">
                <a16:creationId xmlns:a16="http://schemas.microsoft.com/office/drawing/2014/main" id="{AA049596-1AFE-40C8-8553-DC17657D5CF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802713" y="1845304"/>
            <a:ext cx="3767430" cy="376743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Picture 4" descr="UofT SCS Boot Camps">
            <a:extLst>
              <a:ext uri="{FF2B5EF4-FFF2-40B4-BE49-F238E27FC236}">
                <a16:creationId xmlns:a16="http://schemas.microsoft.com/office/drawing/2014/main" id="{5B845E16-06BD-48D2-AB92-5E71C4998F0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258927" y="120115"/>
            <a:ext cx="1732672" cy="3874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3" name="Content Placeholder 2">
            <a:extLst>
              <a:ext uri="{FF2B5EF4-FFF2-40B4-BE49-F238E27FC236}">
                <a16:creationId xmlns:a16="http://schemas.microsoft.com/office/drawing/2014/main" id="{52C9B26C-64A1-4D40-A24C-78F87EAA2761}"/>
              </a:ext>
            </a:extLst>
          </p:cNvPr>
          <p:cNvSpPr txBox="1">
            <a:spLocks/>
          </p:cNvSpPr>
          <p:nvPr/>
        </p:nvSpPr>
        <p:spPr>
          <a:xfrm>
            <a:off x="1408552" y="3429000"/>
            <a:ext cx="5257800" cy="287062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 dirty="0">
              <a:solidFill>
                <a:schemeClr val="accent5"/>
              </a:solidFill>
            </a:endParaRPr>
          </a:p>
        </p:txBody>
      </p:sp>
      <p:sp>
        <p:nvSpPr>
          <p:cNvPr id="16" name="Content Placeholder 2">
            <a:extLst>
              <a:ext uri="{FF2B5EF4-FFF2-40B4-BE49-F238E27FC236}">
                <a16:creationId xmlns:a16="http://schemas.microsoft.com/office/drawing/2014/main" id="{AF8B45EF-FE79-4255-BC14-6675D1AA0D1A}"/>
              </a:ext>
            </a:extLst>
          </p:cNvPr>
          <p:cNvSpPr txBox="1">
            <a:spLocks/>
          </p:cNvSpPr>
          <p:nvPr/>
        </p:nvSpPr>
        <p:spPr>
          <a:xfrm>
            <a:off x="1467258" y="4451563"/>
            <a:ext cx="5257800" cy="287062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 dirty="0">
              <a:solidFill>
                <a:schemeClr val="accent5"/>
              </a:solidFill>
            </a:endParaRPr>
          </a:p>
        </p:txBody>
      </p:sp>
      <p:sp>
        <p:nvSpPr>
          <p:cNvPr id="19" name="Content Placeholder 2">
            <a:extLst>
              <a:ext uri="{FF2B5EF4-FFF2-40B4-BE49-F238E27FC236}">
                <a16:creationId xmlns:a16="http://schemas.microsoft.com/office/drawing/2014/main" id="{D1525241-4453-4460-B9AC-E0FCD67C7F17}"/>
              </a:ext>
            </a:extLst>
          </p:cNvPr>
          <p:cNvSpPr txBox="1">
            <a:spLocks/>
          </p:cNvSpPr>
          <p:nvPr/>
        </p:nvSpPr>
        <p:spPr>
          <a:xfrm>
            <a:off x="743669" y="4881725"/>
            <a:ext cx="5257800" cy="100515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u="sng" dirty="0">
                <a:solidFill>
                  <a:schemeClr val="accent5"/>
                </a:solidFill>
              </a:rPr>
              <a:t>We need to predict the Q-Values for each point in the maze</a:t>
            </a:r>
          </a:p>
          <a:p>
            <a:endParaRPr lang="en-US" u="sng" dirty="0">
              <a:solidFill>
                <a:schemeClr val="accent5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119423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FB3D0FD-C479-4897-A036-047E0A29DCC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5400" b="1" dirty="0">
                <a:solidFill>
                  <a:schemeClr val="accent4">
                    <a:lumMod val="75000"/>
                  </a:schemeClr>
                </a:solidFill>
              </a:rPr>
              <a:t>Methodology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A16472C-C269-4943-B54C-828206F4760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dirty="0">
              <a:solidFill>
                <a:schemeClr val="accent5"/>
              </a:solidFill>
            </a:endParaRPr>
          </a:p>
          <a:p>
            <a:r>
              <a:rPr lang="en-US" dirty="0">
                <a:solidFill>
                  <a:schemeClr val="accent5"/>
                </a:solidFill>
              </a:rPr>
              <a:t>Explore the environment, collect samples of actions taken, and rewards obtained</a:t>
            </a:r>
          </a:p>
          <a:p>
            <a:endParaRPr lang="en-US" dirty="0">
              <a:solidFill>
                <a:schemeClr val="accent5"/>
              </a:solidFill>
            </a:endParaRPr>
          </a:p>
          <a:p>
            <a:r>
              <a:rPr lang="en-US" dirty="0">
                <a:solidFill>
                  <a:schemeClr val="accent5"/>
                </a:solidFill>
              </a:rPr>
              <a:t>Train a Neural Network to predict optimal action for each state in the maze</a:t>
            </a:r>
          </a:p>
          <a:p>
            <a:endParaRPr lang="en-US" dirty="0">
              <a:solidFill>
                <a:schemeClr val="accent5"/>
              </a:solidFill>
            </a:endParaRPr>
          </a:p>
          <a:p>
            <a:r>
              <a:rPr lang="en-US" dirty="0">
                <a:solidFill>
                  <a:schemeClr val="accent5"/>
                </a:solidFill>
              </a:rPr>
              <a:t>Test it by seeing if it can find the exit from any starting point in the maze</a:t>
            </a:r>
          </a:p>
          <a:p>
            <a:endParaRPr lang="en-US" dirty="0">
              <a:solidFill>
                <a:schemeClr val="accent5"/>
              </a:solidFill>
            </a:endParaRPr>
          </a:p>
          <a:p>
            <a:endParaRPr lang="en-US" dirty="0">
              <a:solidFill>
                <a:schemeClr val="accent5"/>
              </a:solidFill>
            </a:endParaRPr>
          </a:p>
        </p:txBody>
      </p:sp>
      <p:pic>
        <p:nvPicPr>
          <p:cNvPr id="5" name="Picture 4" descr="UofT SCS Boot Camps">
            <a:extLst>
              <a:ext uri="{FF2B5EF4-FFF2-40B4-BE49-F238E27FC236}">
                <a16:creationId xmlns:a16="http://schemas.microsoft.com/office/drawing/2014/main" id="{B8D7D9B4-3C3D-469F-881E-23BBF723AED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2400" y="6265263"/>
            <a:ext cx="1732672" cy="3874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96116694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41C5B73-500F-4F76-A40E-FF7FA6753A9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5400" b="1" dirty="0">
                <a:solidFill>
                  <a:schemeClr val="accent4">
                    <a:lumMod val="75000"/>
                  </a:schemeClr>
                </a:solidFill>
              </a:rPr>
              <a:t>Model Learning Process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B029E57-8FD0-4E27-A7CE-6D9B29D3738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690688"/>
            <a:ext cx="10515600" cy="4667250"/>
          </a:xfrm>
        </p:spPr>
        <p:txBody>
          <a:bodyPr>
            <a:normAutofit fontScale="92500" lnSpcReduction="10000"/>
          </a:bodyPr>
          <a:lstStyle/>
          <a:p>
            <a:pPr marL="514350" indent="-514350">
              <a:buAutoNum type="arabicPeriod"/>
            </a:pPr>
            <a:r>
              <a:rPr lang="en-US" dirty="0">
                <a:solidFill>
                  <a:schemeClr val="accent5"/>
                </a:solidFill>
              </a:rPr>
              <a:t>At the start, randomly predicts a legal move</a:t>
            </a:r>
          </a:p>
          <a:p>
            <a:pPr marL="514350" indent="-514350">
              <a:buAutoNum type="arabicPeriod"/>
            </a:pPr>
            <a:endParaRPr lang="en-US" dirty="0">
              <a:solidFill>
                <a:schemeClr val="accent5"/>
              </a:solidFill>
            </a:endParaRPr>
          </a:p>
          <a:p>
            <a:pPr marL="514350" indent="-514350">
              <a:buAutoNum type="arabicPeriod"/>
            </a:pPr>
            <a:r>
              <a:rPr lang="en-US" dirty="0">
                <a:solidFill>
                  <a:schemeClr val="accent5"/>
                </a:solidFill>
              </a:rPr>
              <a:t>Collects reward / penalty for the new state</a:t>
            </a:r>
          </a:p>
          <a:p>
            <a:pPr marL="514350" indent="-514350">
              <a:buAutoNum type="arabicPeriod"/>
            </a:pPr>
            <a:endParaRPr lang="en-US" dirty="0">
              <a:solidFill>
                <a:schemeClr val="accent5"/>
              </a:solidFill>
            </a:endParaRPr>
          </a:p>
          <a:p>
            <a:pPr marL="514350" indent="-514350">
              <a:buAutoNum type="arabicPeriod"/>
            </a:pPr>
            <a:r>
              <a:rPr lang="en-US" dirty="0">
                <a:solidFill>
                  <a:schemeClr val="accent5"/>
                </a:solidFill>
              </a:rPr>
              <a:t>Adds move made, and reward obtained to a data frame</a:t>
            </a:r>
          </a:p>
          <a:p>
            <a:pPr marL="514350" indent="-514350">
              <a:buAutoNum type="arabicPeriod"/>
            </a:pPr>
            <a:endParaRPr lang="en-US" dirty="0">
              <a:solidFill>
                <a:schemeClr val="accent5"/>
              </a:solidFill>
            </a:endParaRPr>
          </a:p>
          <a:p>
            <a:pPr marL="514350" indent="-514350">
              <a:buAutoNum type="arabicPeriod"/>
            </a:pPr>
            <a:r>
              <a:rPr lang="en-US" dirty="0">
                <a:solidFill>
                  <a:schemeClr val="accent5"/>
                </a:solidFill>
              </a:rPr>
              <a:t>Trains itself on the data frame, with moves made as inputs and rewards obtained as outputs</a:t>
            </a:r>
          </a:p>
          <a:p>
            <a:pPr marL="514350" indent="-514350">
              <a:buAutoNum type="arabicPeriod"/>
            </a:pPr>
            <a:endParaRPr lang="en-US" dirty="0">
              <a:solidFill>
                <a:schemeClr val="accent5"/>
              </a:solidFill>
            </a:endParaRPr>
          </a:p>
          <a:p>
            <a:pPr marL="514350" indent="-514350">
              <a:buAutoNum type="arabicPeriod"/>
            </a:pPr>
            <a:r>
              <a:rPr lang="en-US" dirty="0">
                <a:solidFill>
                  <a:schemeClr val="accent5"/>
                </a:solidFill>
              </a:rPr>
              <a:t>Predicts rewards for all possible movements, and makes movement with the highest reward</a:t>
            </a:r>
          </a:p>
          <a:p>
            <a:pPr marL="514350" indent="-514350">
              <a:buAutoNum type="arabicPeriod"/>
            </a:pPr>
            <a:endParaRPr lang="en-US" dirty="0">
              <a:solidFill>
                <a:schemeClr val="accent5"/>
              </a:solidFill>
            </a:endParaRPr>
          </a:p>
        </p:txBody>
      </p:sp>
      <p:pic>
        <p:nvPicPr>
          <p:cNvPr id="4" name="Picture 3" descr="UofT SCS Boot Camps">
            <a:extLst>
              <a:ext uri="{FF2B5EF4-FFF2-40B4-BE49-F238E27FC236}">
                <a16:creationId xmlns:a16="http://schemas.microsoft.com/office/drawing/2014/main" id="{FD4F66FB-7B18-4EAC-8EBD-E91226B40F4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2400" y="6265263"/>
            <a:ext cx="1732672" cy="3874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18211203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CF3B9FC-2AB1-4586-9318-8A5867CDDB0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5400" b="1" dirty="0">
                <a:solidFill>
                  <a:schemeClr val="accent4">
                    <a:lumMod val="75000"/>
                  </a:schemeClr>
                </a:solidFill>
              </a:rPr>
              <a:t>Neural Network</a:t>
            </a:r>
          </a:p>
        </p:txBody>
      </p:sp>
      <p:graphicFrame>
        <p:nvGraphicFramePr>
          <p:cNvPr id="4" name="Table 4">
            <a:extLst>
              <a:ext uri="{FF2B5EF4-FFF2-40B4-BE49-F238E27FC236}">
                <a16:creationId xmlns:a16="http://schemas.microsoft.com/office/drawing/2014/main" id="{0E5D09AA-FBA0-43AB-A40B-8EE2FF4E4115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939363480"/>
              </p:ext>
            </p:extLst>
          </p:nvPr>
        </p:nvGraphicFramePr>
        <p:xfrm>
          <a:off x="693821" y="1979446"/>
          <a:ext cx="4792580" cy="212073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396290">
                  <a:extLst>
                    <a:ext uri="{9D8B030D-6E8A-4147-A177-3AD203B41FA5}">
                      <a16:colId xmlns:a16="http://schemas.microsoft.com/office/drawing/2014/main" val="59768143"/>
                    </a:ext>
                  </a:extLst>
                </a:gridCol>
                <a:gridCol w="2396290">
                  <a:extLst>
                    <a:ext uri="{9D8B030D-6E8A-4147-A177-3AD203B41FA5}">
                      <a16:colId xmlns:a16="http://schemas.microsoft.com/office/drawing/2014/main" val="2068118475"/>
                    </a:ext>
                  </a:extLst>
                </a:gridCol>
              </a:tblGrid>
              <a:tr h="530183">
                <a:tc>
                  <a:txBody>
                    <a:bodyPr/>
                    <a:lstStyle/>
                    <a:p>
                      <a:r>
                        <a:rPr lang="en-US" sz="2400" dirty="0"/>
                        <a:t>Action Taken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400" dirty="0"/>
                        <a:t>Reward Obtained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72046247"/>
                  </a:ext>
                </a:extLst>
              </a:tr>
              <a:tr h="530183">
                <a:tc>
                  <a:txBody>
                    <a:bodyPr/>
                    <a:lstStyle/>
                    <a:p>
                      <a:r>
                        <a:rPr lang="en-US" dirty="0"/>
                        <a:t>Action 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Reward 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11090626"/>
                  </a:ext>
                </a:extLst>
              </a:tr>
              <a:tr h="530183">
                <a:tc>
                  <a:txBody>
                    <a:bodyPr/>
                    <a:lstStyle/>
                    <a:p>
                      <a:r>
                        <a:rPr lang="en-US" dirty="0"/>
                        <a:t>Action 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Reward 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78788466"/>
                  </a:ext>
                </a:extLst>
              </a:tr>
              <a:tr h="530183">
                <a:tc>
                  <a:txBody>
                    <a:bodyPr/>
                    <a:lstStyle/>
                    <a:p>
                      <a:r>
                        <a:rPr lang="en-US" dirty="0"/>
                        <a:t>Action 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Reward 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70628005"/>
                  </a:ext>
                </a:extLst>
              </a:tr>
            </a:tbl>
          </a:graphicData>
        </a:graphic>
      </p:graphicFrame>
      <p:graphicFrame>
        <p:nvGraphicFramePr>
          <p:cNvPr id="5" name="Table 5">
            <a:extLst>
              <a:ext uri="{FF2B5EF4-FFF2-40B4-BE49-F238E27FC236}">
                <a16:creationId xmlns:a16="http://schemas.microsoft.com/office/drawing/2014/main" id="{6F5FF8AD-25B5-4556-AEF7-E6FB48EADB7A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206195703"/>
              </p:ext>
            </p:extLst>
          </p:nvPr>
        </p:nvGraphicFramePr>
        <p:xfrm>
          <a:off x="693821" y="5069305"/>
          <a:ext cx="4792580" cy="10682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396290">
                  <a:extLst>
                    <a:ext uri="{9D8B030D-6E8A-4147-A177-3AD203B41FA5}">
                      <a16:colId xmlns:a16="http://schemas.microsoft.com/office/drawing/2014/main" val="1338461945"/>
                    </a:ext>
                  </a:extLst>
                </a:gridCol>
                <a:gridCol w="2396290">
                  <a:extLst>
                    <a:ext uri="{9D8B030D-6E8A-4147-A177-3AD203B41FA5}">
                      <a16:colId xmlns:a16="http://schemas.microsoft.com/office/drawing/2014/main" val="3014908512"/>
                    </a:ext>
                  </a:extLst>
                </a:gridCol>
              </a:tblGrid>
              <a:tr h="534110">
                <a:tc>
                  <a:txBody>
                    <a:bodyPr/>
                    <a:lstStyle/>
                    <a:p>
                      <a:r>
                        <a:rPr lang="en-US" b="0" dirty="0">
                          <a:solidFill>
                            <a:schemeClr val="tx1"/>
                          </a:solidFill>
                        </a:rPr>
                        <a:t>Action N-1</a:t>
                      </a:r>
                    </a:p>
                  </a:txBody>
                  <a:tcPr>
                    <a:solidFill>
                      <a:srgbClr val="E9EBF5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b="0" dirty="0">
                          <a:solidFill>
                            <a:schemeClr val="tx1"/>
                          </a:solidFill>
                        </a:rPr>
                        <a:t>Reward N-1</a:t>
                      </a:r>
                    </a:p>
                  </a:txBody>
                  <a:tcPr>
                    <a:solidFill>
                      <a:srgbClr val="E9EBF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461870742"/>
                  </a:ext>
                </a:extLst>
              </a:tr>
              <a:tr h="534110">
                <a:tc>
                  <a:txBody>
                    <a:bodyPr/>
                    <a:lstStyle/>
                    <a:p>
                      <a:r>
                        <a:rPr lang="en-US" dirty="0"/>
                        <a:t>Action 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Reward N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55339636"/>
                  </a:ext>
                </a:extLst>
              </a:tr>
            </a:tbl>
          </a:graphicData>
        </a:graphic>
      </p:graphicFrame>
      <p:sp>
        <p:nvSpPr>
          <p:cNvPr id="7" name="TextBox 6">
            <a:extLst>
              <a:ext uri="{FF2B5EF4-FFF2-40B4-BE49-F238E27FC236}">
                <a16:creationId xmlns:a16="http://schemas.microsoft.com/office/drawing/2014/main" id="{15E0C7AE-E4D0-4E4D-810B-5587B5A39C1E}"/>
              </a:ext>
            </a:extLst>
          </p:cNvPr>
          <p:cNvSpPr txBox="1"/>
          <p:nvPr/>
        </p:nvSpPr>
        <p:spPr>
          <a:xfrm>
            <a:off x="1325479" y="4157745"/>
            <a:ext cx="3529263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400" dirty="0"/>
              <a:t>…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B25EB0D6-CF58-42A7-962A-2819DBA00798}"/>
              </a:ext>
            </a:extLst>
          </p:cNvPr>
          <p:cNvSpPr/>
          <p:nvPr/>
        </p:nvSpPr>
        <p:spPr>
          <a:xfrm>
            <a:off x="7948864" y="1113173"/>
            <a:ext cx="3048000" cy="786063"/>
          </a:xfrm>
          <a:prstGeom prst="rect">
            <a:avLst/>
          </a:prstGeom>
          <a:solidFill>
            <a:schemeClr val="accent5"/>
          </a:solidFill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00" dirty="0">
                <a:solidFill>
                  <a:schemeClr val="bg1"/>
                </a:solidFill>
              </a:rPr>
              <a:t>INPUT (2,)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D3D02669-F726-4B4A-9994-DADFD301D541}"/>
              </a:ext>
            </a:extLst>
          </p:cNvPr>
          <p:cNvSpPr/>
          <p:nvPr/>
        </p:nvSpPr>
        <p:spPr>
          <a:xfrm>
            <a:off x="7948864" y="2190419"/>
            <a:ext cx="3048000" cy="786063"/>
          </a:xfrm>
          <a:prstGeom prst="rect">
            <a:avLst/>
          </a:prstGeom>
          <a:solidFill>
            <a:srgbClr val="00B050"/>
          </a:solidFill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00" dirty="0">
                <a:solidFill>
                  <a:schemeClr val="bg1"/>
                </a:solidFill>
              </a:rPr>
              <a:t>Dense (64,)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4C4BA277-4581-4013-A754-1BEA40F198E4}"/>
              </a:ext>
            </a:extLst>
          </p:cNvPr>
          <p:cNvSpPr/>
          <p:nvPr/>
        </p:nvSpPr>
        <p:spPr>
          <a:xfrm>
            <a:off x="7948864" y="3390479"/>
            <a:ext cx="3048000" cy="786063"/>
          </a:xfrm>
          <a:prstGeom prst="rect">
            <a:avLst/>
          </a:prstGeom>
          <a:solidFill>
            <a:srgbClr val="00B050"/>
          </a:solidFill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00" dirty="0">
                <a:solidFill>
                  <a:schemeClr val="bg1"/>
                </a:solidFill>
              </a:rPr>
              <a:t>Dense (64,)</a:t>
            </a: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68FB9F4E-8674-4E20-8E5E-704707C670E9}"/>
              </a:ext>
            </a:extLst>
          </p:cNvPr>
          <p:cNvSpPr/>
          <p:nvPr/>
        </p:nvSpPr>
        <p:spPr>
          <a:xfrm>
            <a:off x="7948864" y="4542465"/>
            <a:ext cx="3048000" cy="786063"/>
          </a:xfrm>
          <a:prstGeom prst="rect">
            <a:avLst/>
          </a:prstGeom>
          <a:solidFill>
            <a:schemeClr val="accent5"/>
          </a:solidFill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00" dirty="0">
                <a:solidFill>
                  <a:schemeClr val="bg1"/>
                </a:solidFill>
              </a:rPr>
              <a:t>Output (4,)</a:t>
            </a:r>
          </a:p>
        </p:txBody>
      </p:sp>
      <p:cxnSp>
        <p:nvCxnSpPr>
          <p:cNvPr id="15" name="Connector: Curved 14">
            <a:extLst>
              <a:ext uri="{FF2B5EF4-FFF2-40B4-BE49-F238E27FC236}">
                <a16:creationId xmlns:a16="http://schemas.microsoft.com/office/drawing/2014/main" id="{8AB6CDAF-18AC-47BC-8CEB-C15B776D6B85}"/>
              </a:ext>
            </a:extLst>
          </p:cNvPr>
          <p:cNvCxnSpPr>
            <a:stCxn id="9" idx="1"/>
            <a:endCxn id="10" idx="1"/>
          </p:cNvCxnSpPr>
          <p:nvPr/>
        </p:nvCxnSpPr>
        <p:spPr>
          <a:xfrm rot="10800000" flipV="1">
            <a:off x="7948864" y="1506205"/>
            <a:ext cx="12700" cy="1077246"/>
          </a:xfrm>
          <a:prstGeom prst="curvedConnector3">
            <a:avLst>
              <a:gd name="adj1" fmla="val 4705268"/>
            </a:avLst>
          </a:prstGeom>
          <a:ln w="762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Connector: Curved 15">
            <a:extLst>
              <a:ext uri="{FF2B5EF4-FFF2-40B4-BE49-F238E27FC236}">
                <a16:creationId xmlns:a16="http://schemas.microsoft.com/office/drawing/2014/main" id="{7962D1F5-9F4B-4C79-925A-BAAEBCCBF592}"/>
              </a:ext>
            </a:extLst>
          </p:cNvPr>
          <p:cNvCxnSpPr>
            <a:cxnSpLocks/>
            <a:stCxn id="10" idx="3"/>
            <a:endCxn id="12" idx="3"/>
          </p:cNvCxnSpPr>
          <p:nvPr/>
        </p:nvCxnSpPr>
        <p:spPr>
          <a:xfrm>
            <a:off x="10996864" y="2583451"/>
            <a:ext cx="12700" cy="1200060"/>
          </a:xfrm>
          <a:prstGeom prst="curvedConnector3">
            <a:avLst>
              <a:gd name="adj1" fmla="val 5715787"/>
            </a:avLst>
          </a:prstGeom>
          <a:ln w="762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" name="Connector: Curved 30">
            <a:extLst>
              <a:ext uri="{FF2B5EF4-FFF2-40B4-BE49-F238E27FC236}">
                <a16:creationId xmlns:a16="http://schemas.microsoft.com/office/drawing/2014/main" id="{B87C69E1-77A9-40EA-9F39-DCE7C9660643}"/>
              </a:ext>
            </a:extLst>
          </p:cNvPr>
          <p:cNvCxnSpPr>
            <a:cxnSpLocks/>
            <a:stCxn id="12" idx="1"/>
            <a:endCxn id="13" idx="1"/>
          </p:cNvCxnSpPr>
          <p:nvPr/>
        </p:nvCxnSpPr>
        <p:spPr>
          <a:xfrm rot="10800000" flipV="1">
            <a:off x="7948864" y="3783511"/>
            <a:ext cx="12700" cy="1151986"/>
          </a:xfrm>
          <a:prstGeom prst="curvedConnector3">
            <a:avLst>
              <a:gd name="adj1" fmla="val 5336843"/>
            </a:avLst>
          </a:prstGeom>
          <a:ln w="762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7" name="TextBox 36">
            <a:extLst>
              <a:ext uri="{FF2B5EF4-FFF2-40B4-BE49-F238E27FC236}">
                <a16:creationId xmlns:a16="http://schemas.microsoft.com/office/drawing/2014/main" id="{EA56301F-C931-484A-B416-4A4AE848888B}"/>
              </a:ext>
            </a:extLst>
          </p:cNvPr>
          <p:cNvSpPr txBox="1"/>
          <p:nvPr/>
        </p:nvSpPr>
        <p:spPr>
          <a:xfrm>
            <a:off x="8325853" y="489309"/>
            <a:ext cx="280736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>
                <a:solidFill>
                  <a:schemeClr val="accent5"/>
                </a:solidFill>
              </a:rPr>
              <a:t>STATE </a:t>
            </a:r>
            <a:r>
              <a:rPr lang="en-US" sz="2400" b="1" dirty="0">
                <a:solidFill>
                  <a:schemeClr val="accent5"/>
                </a:solidFill>
                <a:sym typeface="Wingdings" panose="05000000000000000000" pitchFamily="2" charset="2"/>
              </a:rPr>
              <a:t> (X, Y)</a:t>
            </a:r>
            <a:endParaRPr lang="en-US" sz="2400" b="1" dirty="0">
              <a:solidFill>
                <a:schemeClr val="accent5"/>
              </a:solidFill>
            </a:endParaRPr>
          </a:p>
        </p:txBody>
      </p:sp>
      <p:sp>
        <p:nvSpPr>
          <p:cNvPr id="38" name="TextBox 37">
            <a:extLst>
              <a:ext uri="{FF2B5EF4-FFF2-40B4-BE49-F238E27FC236}">
                <a16:creationId xmlns:a16="http://schemas.microsoft.com/office/drawing/2014/main" id="{61A33032-667F-4C2B-84FD-489A877123E2}"/>
              </a:ext>
            </a:extLst>
          </p:cNvPr>
          <p:cNvSpPr txBox="1"/>
          <p:nvPr/>
        </p:nvSpPr>
        <p:spPr>
          <a:xfrm>
            <a:off x="7772735" y="5511694"/>
            <a:ext cx="391360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>
                <a:solidFill>
                  <a:schemeClr val="accent5"/>
                </a:solidFill>
              </a:rPr>
              <a:t>Prob (Up, Down, Left, Right)</a:t>
            </a:r>
          </a:p>
        </p:txBody>
      </p:sp>
    </p:spTree>
    <p:extLst>
      <p:ext uri="{BB962C8B-B14F-4D97-AF65-F5344CB8AC3E}">
        <p14:creationId xmlns:p14="http://schemas.microsoft.com/office/powerpoint/2010/main" val="211905259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C0A0416-0D60-4710-AA16-DD251399C40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5400" b="1" dirty="0">
                <a:solidFill>
                  <a:schemeClr val="accent4">
                    <a:lumMod val="75000"/>
                  </a:schemeClr>
                </a:solidFill>
              </a:rPr>
              <a:t>Results</a:t>
            </a:r>
          </a:p>
        </p:txBody>
      </p:sp>
      <p:pic>
        <p:nvPicPr>
          <p:cNvPr id="1026" name="Picture 2">
            <a:extLst>
              <a:ext uri="{FF2B5EF4-FFF2-40B4-BE49-F238E27FC236}">
                <a16:creationId xmlns:a16="http://schemas.microsoft.com/office/drawing/2014/main" id="{77C76F95-E089-4D5A-BB34-ECF97B25D76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8200" y="2504782"/>
            <a:ext cx="5754708" cy="374127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638664212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341</TotalTime>
  <Words>220</Words>
  <Application>Microsoft Office PowerPoint</Application>
  <PresentationFormat>Widescreen</PresentationFormat>
  <Paragraphs>47</Paragraphs>
  <Slides>6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6</vt:i4>
      </vt:variant>
    </vt:vector>
  </HeadingPairs>
  <TitlesOfParts>
    <vt:vector size="10" baseType="lpstr">
      <vt:lpstr>Arial</vt:lpstr>
      <vt:lpstr>Calibri</vt:lpstr>
      <vt:lpstr>Calibri Light</vt:lpstr>
      <vt:lpstr>Office Theme</vt:lpstr>
      <vt:lpstr>Labyrinth Escape using Deep Reinforcement Learning</vt:lpstr>
      <vt:lpstr>Problem</vt:lpstr>
      <vt:lpstr>Methodology</vt:lpstr>
      <vt:lpstr>Model Learning Process</vt:lpstr>
      <vt:lpstr>Neural Network</vt:lpstr>
      <vt:lpstr>Results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Labyrinth Escape using Deep Reinforcement Learning</dc:title>
  <dc:creator>Vikas Nath</dc:creator>
  <cp:lastModifiedBy>robot robot</cp:lastModifiedBy>
  <cp:revision>7</cp:revision>
  <dcterms:created xsi:type="dcterms:W3CDTF">2020-08-02T18:18:07Z</dcterms:created>
  <dcterms:modified xsi:type="dcterms:W3CDTF">2020-08-04T22:09:00Z</dcterms:modified>
</cp:coreProperties>
</file>