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media/image30.jpg" ContentType="image/png"/>
  <Override PartName="/ppt/media/image3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6" r:id="rId4"/>
    <p:sldId id="257" r:id="rId5"/>
    <p:sldId id="262" r:id="rId6"/>
    <p:sldId id="268" r:id="rId7"/>
    <p:sldId id="260" r:id="rId8"/>
    <p:sldId id="261" r:id="rId9"/>
    <p:sldId id="273" r:id="rId10"/>
    <p:sldId id="267" r:id="rId11"/>
    <p:sldId id="259" r:id="rId12"/>
    <p:sldId id="258" r:id="rId13"/>
    <p:sldId id="269" r:id="rId14"/>
    <p:sldId id="270" r:id="rId15"/>
    <p:sldId id="264" r:id="rId16"/>
    <p:sldId id="263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35" autoAdjust="0"/>
  </p:normalViewPr>
  <p:slideViewPr>
    <p:cSldViewPr snapToGrid="0">
      <p:cViewPr>
        <p:scale>
          <a:sx n="60" d="100"/>
          <a:sy n="60" d="100"/>
        </p:scale>
        <p:origin x="112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Loss</a:t>
            </a:r>
            <a:r>
              <a:rPr lang="en-US" sz="2000" b="1" baseline="0" dirty="0"/>
              <a:t> (MSE) over Epochs</a:t>
            </a:r>
            <a:endParaRPr lang="en-US" sz="2000" b="1" dirty="0"/>
          </a:p>
        </c:rich>
      </c:tx>
      <c:layout>
        <c:manualLayout>
          <c:xMode val="edge"/>
          <c:yMode val="edge"/>
          <c:x val="0.33533245498099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51644062947892E-2"/>
          <c:y val="8.8217922854993108E-2"/>
          <c:w val="0.84208721521368024"/>
          <c:h val="0.7491618126047496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Test MSE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Sheet1!$A$2:$A$31</c:f>
              <c:numCache>
                <c:formatCode>General</c:formatCode>
                <c:ptCount val="30"/>
                <c:pt idx="0">
                  <c:v>1.9699999999999999E-2</c:v>
                </c:pt>
                <c:pt idx="1">
                  <c:v>1.7100000000000001E-2</c:v>
                </c:pt>
                <c:pt idx="2">
                  <c:v>1.61E-2</c:v>
                </c:pt>
                <c:pt idx="3">
                  <c:v>1.5699999999999999E-2</c:v>
                </c:pt>
                <c:pt idx="4">
                  <c:v>1.55E-2</c:v>
                </c:pt>
                <c:pt idx="5">
                  <c:v>1.54E-2</c:v>
                </c:pt>
                <c:pt idx="6">
                  <c:v>1.5299999999999999E-2</c:v>
                </c:pt>
                <c:pt idx="7">
                  <c:v>1.52E-2</c:v>
                </c:pt>
                <c:pt idx="8">
                  <c:v>1.52E-2</c:v>
                </c:pt>
                <c:pt idx="9">
                  <c:v>1.5100000000000001E-2</c:v>
                </c:pt>
                <c:pt idx="10">
                  <c:v>1.5100000000000001E-2</c:v>
                </c:pt>
                <c:pt idx="11">
                  <c:v>1.5100000000000001E-2</c:v>
                </c:pt>
                <c:pt idx="12">
                  <c:v>1.5100000000000001E-2</c:v>
                </c:pt>
                <c:pt idx="13">
                  <c:v>1.4999999999999999E-2</c:v>
                </c:pt>
                <c:pt idx="14">
                  <c:v>1.4999999999999999E-2</c:v>
                </c:pt>
                <c:pt idx="15">
                  <c:v>1.4999999999999999E-2</c:v>
                </c:pt>
                <c:pt idx="16">
                  <c:v>1.4999999999999999E-2</c:v>
                </c:pt>
                <c:pt idx="17">
                  <c:v>1.49E-2</c:v>
                </c:pt>
                <c:pt idx="18">
                  <c:v>1.4999999999999999E-2</c:v>
                </c:pt>
                <c:pt idx="19">
                  <c:v>1.49E-2</c:v>
                </c:pt>
                <c:pt idx="20">
                  <c:v>1.49E-2</c:v>
                </c:pt>
                <c:pt idx="21">
                  <c:v>1.49E-2</c:v>
                </c:pt>
                <c:pt idx="22">
                  <c:v>1.49E-2</c:v>
                </c:pt>
                <c:pt idx="23">
                  <c:v>1.49E-2</c:v>
                </c:pt>
                <c:pt idx="24">
                  <c:v>1.49E-2</c:v>
                </c:pt>
                <c:pt idx="25">
                  <c:v>1.49E-2</c:v>
                </c:pt>
                <c:pt idx="26">
                  <c:v>1.49E-2</c:v>
                </c:pt>
                <c:pt idx="27">
                  <c:v>1.49E-2</c:v>
                </c:pt>
                <c:pt idx="28">
                  <c:v>1.49E-2</c:v>
                </c:pt>
                <c:pt idx="29">
                  <c:v>1.49E-2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45-4F48-8924-E1315C16CF54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Train MSE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Sheet1!$B$2:$B$31</c:f>
              <c:numCache>
                <c:formatCode>General</c:formatCode>
                <c:ptCount val="30"/>
                <c:pt idx="0">
                  <c:v>2.29E-2</c:v>
                </c:pt>
                <c:pt idx="1">
                  <c:v>1.6899999999999998E-2</c:v>
                </c:pt>
                <c:pt idx="2">
                  <c:v>1.7299999999999999E-2</c:v>
                </c:pt>
                <c:pt idx="3">
                  <c:v>1.5599999999999999E-2</c:v>
                </c:pt>
                <c:pt idx="4">
                  <c:v>1.55E-2</c:v>
                </c:pt>
                <c:pt idx="5">
                  <c:v>1.5599999999999999E-2</c:v>
                </c:pt>
                <c:pt idx="6">
                  <c:v>1.630154E-2</c:v>
                </c:pt>
                <c:pt idx="7">
                  <c:v>1.54E-2</c:v>
                </c:pt>
                <c:pt idx="8">
                  <c:v>1.52E-2</c:v>
                </c:pt>
                <c:pt idx="9">
                  <c:v>1.5599999999999999E-2</c:v>
                </c:pt>
                <c:pt idx="10">
                  <c:v>1.52E-2</c:v>
                </c:pt>
                <c:pt idx="11">
                  <c:v>1.5100000000000001E-2</c:v>
                </c:pt>
                <c:pt idx="12">
                  <c:v>1.52E-2</c:v>
                </c:pt>
                <c:pt idx="13">
                  <c:v>1.5299999999999999E-2</c:v>
                </c:pt>
                <c:pt idx="14">
                  <c:v>1.5599999999999999E-2</c:v>
                </c:pt>
                <c:pt idx="15">
                  <c:v>1.5299999999999999E-2</c:v>
                </c:pt>
                <c:pt idx="16">
                  <c:v>1.52E-2</c:v>
                </c:pt>
                <c:pt idx="17">
                  <c:v>1.5100000000000001E-2</c:v>
                </c:pt>
                <c:pt idx="18">
                  <c:v>1.52E-2</c:v>
                </c:pt>
                <c:pt idx="19">
                  <c:v>1.5100000000000001E-2</c:v>
                </c:pt>
                <c:pt idx="20">
                  <c:v>1.5299999999999999E-2</c:v>
                </c:pt>
                <c:pt idx="21">
                  <c:v>1.5100000000000001E-2</c:v>
                </c:pt>
                <c:pt idx="22">
                  <c:v>1.5100000000000001E-2</c:v>
                </c:pt>
                <c:pt idx="23">
                  <c:v>1.5100000000000001E-2</c:v>
                </c:pt>
                <c:pt idx="24">
                  <c:v>1.5100000000000001E-2</c:v>
                </c:pt>
                <c:pt idx="25">
                  <c:v>1.52E-2</c:v>
                </c:pt>
                <c:pt idx="26">
                  <c:v>1.4999999999999999E-2</c:v>
                </c:pt>
                <c:pt idx="27">
                  <c:v>1.4999999999999999E-2</c:v>
                </c:pt>
                <c:pt idx="28">
                  <c:v>1.4999999999999999E-2</c:v>
                </c:pt>
                <c:pt idx="29">
                  <c:v>1.49E-2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45-4F48-8924-E1315C16C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44159"/>
        <c:axId val="321614063"/>
      </c:lineChart>
      <c:catAx>
        <c:axId val="3921441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dirty="0"/>
                  <a:t>Epochs</a:t>
                </a:r>
              </a:p>
            </c:rich>
          </c:tx>
          <c:layout>
            <c:manualLayout>
              <c:xMode val="edge"/>
              <c:yMode val="edge"/>
              <c:x val="0.44834347539105884"/>
              <c:y val="0.917976016095265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14063"/>
        <c:crosses val="autoZero"/>
        <c:auto val="1"/>
        <c:lblAlgn val="ctr"/>
        <c:lblOffset val="100"/>
        <c:noMultiLvlLbl val="0"/>
      </c:catAx>
      <c:valAx>
        <c:axId val="321614063"/>
        <c:scaling>
          <c:orientation val="minMax"/>
          <c:min val="1.400000000000000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/>
                  <a:t>Mean</a:t>
                </a:r>
                <a:r>
                  <a:rPr lang="en-US" sz="1400" b="0" baseline="0"/>
                  <a:t> Squared Error</a:t>
                </a:r>
                <a:endParaRPr lang="en-US" sz="1400" b="0"/>
              </a:p>
            </c:rich>
          </c:tx>
          <c:layout>
            <c:manualLayout>
              <c:xMode val="edge"/>
              <c:yMode val="edge"/>
              <c:x val="7.5097574124546491E-3"/>
              <c:y val="0.326125096638597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44159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152991988868465"/>
          <c:y val="0.1487135628354431"/>
          <c:w val="0.49617224113717862"/>
          <c:h val="0.121320918440745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439DA-D860-4074-A171-5537039AB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CCB56-E4F2-4730-B3E2-D97ACFBF5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F29C7-C077-4761-8972-1ADF38AE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0304B-B3A7-409A-A701-B9DB2E89D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0B306-CEB0-407D-A3B6-69DD70BE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19955-9D49-4AFA-B541-D93CAF0F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4A074-BCA8-48D4-93BE-B2F44E437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AE443-A536-42C2-8674-76F7EBC6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5484D-5287-49D4-8B76-8DCCF3462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9B488-A637-4E13-8E53-FEA794D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6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94FE7-2989-4E7D-AE2B-ECB6C74C4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69AB6-5AAA-4F90-A828-1D1BD9AB2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833A6-5E3E-4B50-9920-C8169205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9877B-2304-4B98-97E2-2EE687057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CE2AB-F4CA-4F2A-9A65-CAAE1346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D21F-1E25-43A6-BB54-6EDDE00A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B2C9B-7C7B-45E3-B4BD-BDECD79B22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9D27A-70E6-4AFE-8BB1-8089BD70B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B2CD6-DA17-4F56-946F-409650529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7BBE8-4FB2-45B3-819F-142F78E75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82B471-F3C3-42CE-A74D-62E6E2BC3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0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0B3F3-F36B-4012-BB85-D6A0C232C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615DC-FA4F-4280-B67F-7E1F11FCE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DB905-1BC1-4804-8CB0-62D22B31B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041E3B-2993-4E5B-BAD7-14E16067A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199A1-D6D1-4794-A34F-EBA74CA64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DD17DB-1ED2-40B0-BC60-73CD0E534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9118AC-0B28-4DAE-94EC-F4A863CBD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7CCF2F-A94C-4282-828B-9DF54B11F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8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8C227-9AB5-4CBF-A866-68C8913D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D7FAF-EBF2-4919-81C9-64C3DAEA5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7BA684-F977-4E92-8D6F-354A63F8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3EE32-CF5C-4685-8C8D-F1C24FBC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0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40C05-B4DE-42FC-A80D-00B88FB63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61EBA4-3FA0-4A10-8CFF-8C6E05A00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19B91-F1EA-4372-B49B-CC5A8961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4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A052-3482-4327-A817-691679DB9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A66EF-FC0F-46DC-B2F3-D23AD86AC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8FBA1-C149-4BE4-94C4-C335A1248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AA6EC-F701-4C84-82BD-DE8BC07E9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8343C-FD83-42D7-8BA3-E00B1CB0C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6906A-2229-4FA0-871E-4F9AB8B1D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2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19129-FCA5-4190-A80D-9B2AC944F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87FADA-526D-4039-A48F-0140D2DC3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66585-4C80-42A1-9711-CE13D0C8F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F3173-12AF-4D3B-AB2F-DD1F732F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53BF0-CBEB-4B8F-9D42-B56CBBB8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CF48B-B570-40F7-8B81-999BA357A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6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6CDC1-5518-4292-A94C-F089E856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4E4C86-6125-4108-B161-EDC46ECED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2717C-FEDB-4B4A-9321-22C7B4189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E53BC-30FB-4A44-95A6-B74E55F23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10617-7AE9-43C3-93FD-ED6300CA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65E51E-02A2-42EC-BF7B-CE83F796B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5035BE-888B-4907-9347-E5E3E1FEF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EE74D-A9F1-466A-B463-A2D52B81B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861E0-5597-482B-B3DC-C8AD075F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03447-2643-49F0-9706-2C3B932E3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9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097288-A3AE-49EA-A3CC-1BA62AE7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B8997-B0BE-4614-A1F2-C9DD0F65C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B40DC-6A57-4896-A2F2-DDCAC2D38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0B7F3-00ED-4CD9-9033-35401832D511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47F6A-3FE8-4453-9AA4-178B0D9B5B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B3FCF-ECF1-48F6-B274-FEB067D62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EDF7B-7365-4F72-A982-26ED9428B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0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q.utoronto.ca/courses/146269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18" Type="http://schemas.openxmlformats.org/officeDocument/2006/relationships/image" Target="../media/image20.jpg"/><Relationship Id="rId3" Type="http://schemas.openxmlformats.org/officeDocument/2006/relationships/image" Target="../media/image5.jpg"/><Relationship Id="rId21" Type="http://schemas.openxmlformats.org/officeDocument/2006/relationships/image" Target="../media/image23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jpg"/><Relationship Id="rId2" Type="http://schemas.openxmlformats.org/officeDocument/2006/relationships/hyperlink" Target="http://vis-www.cs.umass.edu/lfw/" TargetMode="External"/><Relationship Id="rId16" Type="http://schemas.openxmlformats.org/officeDocument/2006/relationships/image" Target="../media/image18.jpg"/><Relationship Id="rId20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5" Type="http://schemas.openxmlformats.org/officeDocument/2006/relationships/image" Target="../media/image17.jpg"/><Relationship Id="rId10" Type="http://schemas.openxmlformats.org/officeDocument/2006/relationships/image" Target="../media/image12.jpg"/><Relationship Id="rId19" Type="http://schemas.openxmlformats.org/officeDocument/2006/relationships/image" Target="../media/image21.jp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Relationship Id="rId22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jpg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jpg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13" Type="http://schemas.openxmlformats.org/officeDocument/2006/relationships/image" Target="../media/image50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12" Type="http://schemas.openxmlformats.org/officeDocument/2006/relationships/image" Target="../media/image49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11" Type="http://schemas.openxmlformats.org/officeDocument/2006/relationships/image" Target="../media/image48.jpg"/><Relationship Id="rId5" Type="http://schemas.openxmlformats.org/officeDocument/2006/relationships/image" Target="../media/image43.jpg"/><Relationship Id="rId10" Type="http://schemas.openxmlformats.org/officeDocument/2006/relationships/image" Target="../media/image47.jpg"/><Relationship Id="rId4" Type="http://schemas.openxmlformats.org/officeDocument/2006/relationships/image" Target="../media/image42.jpg"/><Relationship Id="rId9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073B2-6A86-4A3B-BC60-36BB1DFBB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759" y="398386"/>
            <a:ext cx="10893269" cy="2162210"/>
          </a:xfrm>
        </p:spPr>
        <p:txBody>
          <a:bodyPr>
            <a:noAutofit/>
          </a:bodyPr>
          <a:lstStyle/>
          <a:p>
            <a:pPr algn="l"/>
            <a:r>
              <a:rPr lang="en-US" sz="5000" b="1" dirty="0">
                <a:solidFill>
                  <a:schemeClr val="accent4">
                    <a:lumMod val="50000"/>
                  </a:schemeClr>
                </a:solidFill>
              </a:rPr>
              <a:t>Using Autoencoders and Support Vector Machines (SVMs) for Face Classification in Medical Robots during #COVID19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2AFCB-1E9C-4D9E-82C9-32DEE7246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9762" y="3429000"/>
            <a:ext cx="4185266" cy="296575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Artash Nath</a:t>
            </a:r>
          </a:p>
          <a:p>
            <a:r>
              <a:rPr lang="en-US" b="1" dirty="0">
                <a:solidFill>
                  <a:srgbClr val="0070C0"/>
                </a:solidFill>
              </a:rPr>
              <a:t>artash.nath@gmail.com</a:t>
            </a:r>
          </a:p>
          <a:p>
            <a:r>
              <a:rPr lang="en-US" b="1" dirty="0">
                <a:solidFill>
                  <a:srgbClr val="0070C0"/>
                </a:solidFill>
              </a:rPr>
              <a:t>Twitter @wonrobot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dirty="0">
                <a:hlinkClick r:id="rId2"/>
              </a:rPr>
              <a:t>SCS_3546 Deep Learning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University of Toronto</a:t>
            </a:r>
          </a:p>
          <a:p>
            <a:r>
              <a:rPr lang="en-US" b="1" dirty="0">
                <a:solidFill>
                  <a:srgbClr val="0070C0"/>
                </a:solidFill>
              </a:rPr>
              <a:t>7 April 2020</a:t>
            </a:r>
          </a:p>
          <a:p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5" name="Picture 4" descr="A young boy wearing a black shirt and smiling at the camera&#10;&#10;Description automatically generated">
            <a:extLst>
              <a:ext uri="{FF2B5EF4-FFF2-40B4-BE49-F238E27FC236}">
                <a16:creationId xmlns:a16="http://schemas.microsoft.com/office/drawing/2014/main" id="{7336021C-8C3D-44BC-9689-0A37482F1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26" y="3130775"/>
            <a:ext cx="2653037" cy="264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6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1BAB-B724-4DEB-A5AE-805CC7F0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53" y="195101"/>
            <a:ext cx="10515600" cy="914917"/>
          </a:xfrm>
        </p:spPr>
        <p:txBody>
          <a:bodyPr>
            <a:normAutofit/>
          </a:bodyPr>
          <a:lstStyle/>
          <a:p>
            <a:r>
              <a:rPr lang="en-CA" sz="4800" b="1" dirty="0">
                <a:solidFill>
                  <a:schemeClr val="accent4">
                    <a:lumMod val="50000"/>
                  </a:schemeClr>
                </a:solidFill>
              </a:rPr>
              <a:t>Background: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C877D-2464-4C25-8C01-342A368E7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53" y="1213968"/>
            <a:ext cx="10515600" cy="2644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i="1" dirty="0">
                <a:solidFill>
                  <a:srgbClr val="0070C0"/>
                </a:solidFill>
              </a:rPr>
              <a:t>COVID19 is a global pandemic. Rising cases, limited health care facilities and personal protection equipment mean health care workers are under stress. </a:t>
            </a:r>
          </a:p>
          <a:p>
            <a:pPr marL="0" indent="0">
              <a:buNone/>
            </a:pPr>
            <a:endParaRPr lang="en-CA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CA" i="1" dirty="0">
                <a:solidFill>
                  <a:srgbClr val="0070C0"/>
                </a:solidFill>
              </a:rPr>
              <a:t>Robots can play a big role in monitoring patients in nursing homes and long-term care facilities for symptoms of #COVID19.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78641A-3260-4EDC-9933-4A4DD56507D4}"/>
              </a:ext>
            </a:extLst>
          </p:cNvPr>
          <p:cNvSpPr txBox="1">
            <a:spLocks/>
          </p:cNvSpPr>
          <p:nvPr/>
        </p:nvSpPr>
        <p:spPr>
          <a:xfrm>
            <a:off x="561753" y="4301288"/>
            <a:ext cx="10515600" cy="680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>
                <a:solidFill>
                  <a:schemeClr val="accent4">
                    <a:lumMod val="50000"/>
                  </a:schemeClr>
                </a:solidFill>
              </a:rPr>
              <a:t>Goal: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C289D0-A600-4DBB-8D81-EAD63B007FD9}"/>
              </a:ext>
            </a:extLst>
          </p:cNvPr>
          <p:cNvSpPr txBox="1">
            <a:spLocks/>
          </p:cNvSpPr>
          <p:nvPr/>
        </p:nvSpPr>
        <p:spPr>
          <a:xfrm>
            <a:off x="561753" y="5108719"/>
            <a:ext cx="10666228" cy="1106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0070C0"/>
                </a:solidFill>
              </a:rPr>
              <a:t>Provide accurate and real-time face detection in telepresence robots to recognize patients and deliver personalised health monitoring.</a:t>
            </a:r>
          </a:p>
          <a:p>
            <a:endParaRPr lang="en-CA" dirty="0">
              <a:solidFill>
                <a:srgbClr val="0070C0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00F40F-56DE-44D6-B5C8-D73CA18EC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603" y="130936"/>
            <a:ext cx="1694119" cy="110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356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8DFB8-B904-4120-A7E6-182C96B02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63" y="289214"/>
            <a:ext cx="10747902" cy="988177"/>
          </a:xfrm>
        </p:spPr>
        <p:txBody>
          <a:bodyPr>
            <a:normAutofit/>
          </a:bodyPr>
          <a:lstStyle/>
          <a:p>
            <a:r>
              <a:rPr lang="en-US" sz="5200" b="1" dirty="0">
                <a:solidFill>
                  <a:schemeClr val="accent4">
                    <a:lumMod val="50000"/>
                  </a:schemeClr>
                </a:solidFill>
              </a:rPr>
              <a:t>How do we recognize human faces?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EBFCF42-00B6-445E-A9DA-8A20E661E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0822" y="2886776"/>
            <a:ext cx="2659914" cy="3682010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Color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Gender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Age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Race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Hair style / color 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Eye shape / color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Scars / tattoos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Forehead shape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Jawline</a:t>
            </a:r>
          </a:p>
          <a:p>
            <a:pPr marL="285750" indent="-285750"/>
            <a:r>
              <a:rPr lang="en-US" sz="1800" b="1" dirty="0">
                <a:solidFill>
                  <a:srgbClr val="0070C0"/>
                </a:solidFill>
              </a:rPr>
              <a:t>Lip size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F4B715-D38E-44F6-85D7-BBE623793DE0}"/>
              </a:ext>
            </a:extLst>
          </p:cNvPr>
          <p:cNvSpPr/>
          <p:nvPr/>
        </p:nvSpPr>
        <p:spPr>
          <a:xfrm>
            <a:off x="510364" y="1277391"/>
            <a:ext cx="111712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70C0"/>
                </a:solidFill>
              </a:rPr>
              <a:t>Neurons in our brain respond to particular features of a face and allow us to identify a person.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0070C0"/>
                </a:solidFill>
              </a:rPr>
              <a:t>We store these features, use them to recreate the face, and recognize it when we see it again.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094B87-427C-460C-8685-341C9CED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775" y="3079181"/>
            <a:ext cx="4719086" cy="285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831D96-7192-4182-9B8B-2BFB0BB0E933}"/>
              </a:ext>
            </a:extLst>
          </p:cNvPr>
          <p:cNvSpPr/>
          <p:nvPr/>
        </p:nvSpPr>
        <p:spPr>
          <a:xfrm>
            <a:off x="4839893" y="6011708"/>
            <a:ext cx="49199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i="1" dirty="0">
                <a:latin typeface="PT Serif"/>
              </a:rPr>
              <a:t>Image: </a:t>
            </a:r>
            <a:r>
              <a:rPr lang="en-CA" sz="1400" i="1" dirty="0" err="1">
                <a:latin typeface="PT Serif"/>
              </a:rPr>
              <a:t>eForensics</a:t>
            </a:r>
            <a:r>
              <a:rPr lang="en-CA" sz="1400" i="1" dirty="0">
                <a:latin typeface="PT Serif"/>
              </a:rPr>
              <a:t> Magazine, (Courtesy of Google Images)</a:t>
            </a:r>
            <a:endParaRPr lang="en-CA" sz="1400" i="1" dirty="0"/>
          </a:p>
        </p:txBody>
      </p:sp>
    </p:spTree>
    <p:extLst>
      <p:ext uri="{BB962C8B-B14F-4D97-AF65-F5344CB8AC3E}">
        <p14:creationId xmlns:p14="http://schemas.microsoft.com/office/powerpoint/2010/main" val="2720585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0EF7-116A-41F6-B930-2CEBF4BF9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724" y="13371"/>
            <a:ext cx="9771320" cy="90800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Autoencoders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F8BF2-AB65-44DB-8D0C-A93BF06CC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799" y="4899362"/>
            <a:ext cx="9478401" cy="15892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Encoder: E</a:t>
            </a:r>
            <a:r>
              <a:rPr lang="en-CA" dirty="0"/>
              <a:t>fficiently compresses the image and encodes data (Code) </a:t>
            </a:r>
          </a:p>
          <a:p>
            <a:r>
              <a:rPr lang="en-CA" dirty="0"/>
              <a:t>Decoder: Reconstructs the image using compressed data (Code)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Goal: Tries to make the decoded Output as close as possible to the Input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F13DBA-C695-4DA7-A304-9CED277CFB45}"/>
              </a:ext>
            </a:extLst>
          </p:cNvPr>
          <p:cNvSpPr/>
          <p:nvPr/>
        </p:nvSpPr>
        <p:spPr>
          <a:xfrm>
            <a:off x="946299" y="1163989"/>
            <a:ext cx="961768" cy="3054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Input</a:t>
            </a:r>
          </a:p>
          <a:p>
            <a:pPr algn="ctr"/>
            <a:r>
              <a:rPr lang="en-US" b="1" dirty="0"/>
              <a:t>Image</a:t>
            </a:r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4978B698-75E4-4198-81F8-B6CC7A8AEC78}"/>
              </a:ext>
            </a:extLst>
          </p:cNvPr>
          <p:cNvSpPr/>
          <p:nvPr/>
        </p:nvSpPr>
        <p:spPr>
          <a:xfrm rot="5400000">
            <a:off x="1990953" y="1493441"/>
            <a:ext cx="3054765" cy="2395864"/>
          </a:xfrm>
          <a:prstGeom prst="trapezoid">
            <a:avLst>
              <a:gd name="adj" fmla="val 4613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ENCODER</a:t>
            </a:r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CFFFCB01-011B-4FDA-9CC2-EF6036DEC5E1}"/>
              </a:ext>
            </a:extLst>
          </p:cNvPr>
          <p:cNvSpPr/>
          <p:nvPr/>
        </p:nvSpPr>
        <p:spPr>
          <a:xfrm rot="5400000" flipV="1">
            <a:off x="6318391" y="1508989"/>
            <a:ext cx="3146356" cy="2395864"/>
          </a:xfrm>
          <a:prstGeom prst="trapezoid">
            <a:avLst>
              <a:gd name="adj" fmla="val 4719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/>
              <a:t>DECODER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D4C6AC-BD4A-42DA-A12D-ED9B3A99B455}"/>
              </a:ext>
            </a:extLst>
          </p:cNvPr>
          <p:cNvSpPr/>
          <p:nvPr/>
        </p:nvSpPr>
        <p:spPr>
          <a:xfrm>
            <a:off x="9640062" y="1085954"/>
            <a:ext cx="958811" cy="3194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Output</a:t>
            </a:r>
          </a:p>
          <a:p>
            <a:pPr algn="ctr"/>
            <a:r>
              <a:rPr lang="en-US" b="1" dirty="0"/>
              <a:t>Image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257B13-BD00-4435-A659-CC318CB45973}"/>
              </a:ext>
            </a:extLst>
          </p:cNvPr>
          <p:cNvSpPr/>
          <p:nvPr/>
        </p:nvSpPr>
        <p:spPr>
          <a:xfrm>
            <a:off x="5068522" y="2005208"/>
            <a:ext cx="1356370" cy="147215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CODE</a:t>
            </a:r>
          </a:p>
          <a:p>
            <a:pPr algn="ctr"/>
            <a:r>
              <a:rPr lang="en-US" sz="2000" b="1" dirty="0"/>
              <a:t>(4 Nodes)</a:t>
            </a:r>
            <a:endParaRPr lang="en-US" sz="1400" b="1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D7CFE592-8524-4287-8092-F6D586EA3F05}"/>
              </a:ext>
            </a:extLst>
          </p:cNvPr>
          <p:cNvSpPr/>
          <p:nvPr/>
        </p:nvSpPr>
        <p:spPr>
          <a:xfrm rot="5400000">
            <a:off x="5448034" y="2758863"/>
            <a:ext cx="314700" cy="321580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115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E3D154-B2DF-41F0-B793-17ADF41A76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82281"/>
          <a:stretch/>
        </p:blipFill>
        <p:spPr>
          <a:xfrm>
            <a:off x="0" y="2405158"/>
            <a:ext cx="2564265" cy="3299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8C1AD5-BBFD-4730-A648-23E99C7D95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1" t="36551" r="18348" b="52545"/>
          <a:stretch/>
        </p:blipFill>
        <p:spPr>
          <a:xfrm>
            <a:off x="4550891" y="2646546"/>
            <a:ext cx="1782114" cy="2290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87398D-B35F-4DFD-A79A-8D85170359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342" b="26447"/>
          <a:stretch/>
        </p:blipFill>
        <p:spPr>
          <a:xfrm>
            <a:off x="6407043" y="1209849"/>
            <a:ext cx="2616209" cy="5163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01B46E-0354-4963-85D0-F05250AEB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01" t="18351" b="63932"/>
          <a:stretch/>
        </p:blipFill>
        <p:spPr>
          <a:xfrm>
            <a:off x="2308722" y="2214148"/>
            <a:ext cx="2143087" cy="3417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25A38F-F144-4399-801D-82D3B10E4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671" b="-1161"/>
          <a:stretch/>
        </p:blipFill>
        <p:spPr>
          <a:xfrm>
            <a:off x="9281128" y="1209848"/>
            <a:ext cx="2821632" cy="542591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9281837-23AE-4D07-A0BA-50B65C26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01" y="66193"/>
            <a:ext cx="6701229" cy="835074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Autoencoder Architecture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349B25-543B-474E-B256-A1FCDE4C10DC}"/>
              </a:ext>
            </a:extLst>
          </p:cNvPr>
          <p:cNvSpPr/>
          <p:nvPr/>
        </p:nvSpPr>
        <p:spPr>
          <a:xfrm>
            <a:off x="185307" y="1627696"/>
            <a:ext cx="4187117" cy="4366983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5A679E-08C8-452C-91D1-2E421BCC40E6}"/>
              </a:ext>
            </a:extLst>
          </p:cNvPr>
          <p:cNvSpPr/>
          <p:nvPr/>
        </p:nvSpPr>
        <p:spPr>
          <a:xfrm>
            <a:off x="4607608" y="2214148"/>
            <a:ext cx="1583922" cy="3017071"/>
          </a:xfrm>
          <a:prstGeom prst="rect">
            <a:avLst/>
          </a:prstGeom>
          <a:solidFill>
            <a:srgbClr val="FF0000">
              <a:alpha val="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6F6E10-1621-4239-81D6-2880AC743724}"/>
              </a:ext>
            </a:extLst>
          </p:cNvPr>
          <p:cNvSpPr/>
          <p:nvPr/>
        </p:nvSpPr>
        <p:spPr>
          <a:xfrm>
            <a:off x="6432087" y="1011321"/>
            <a:ext cx="5755430" cy="5535972"/>
          </a:xfrm>
          <a:prstGeom prst="rect">
            <a:avLst/>
          </a:prstGeom>
          <a:solidFill>
            <a:srgbClr val="92D050">
              <a:alpha val="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B518B-C18B-4A6C-A1F3-103A8C246BD8}"/>
              </a:ext>
            </a:extLst>
          </p:cNvPr>
          <p:cNvSpPr txBox="1"/>
          <p:nvPr/>
        </p:nvSpPr>
        <p:spPr>
          <a:xfrm>
            <a:off x="6602817" y="618829"/>
            <a:ext cx="554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Convolutional Transpose Layers and Batch Normalisation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221B9E-A030-4E53-9F6A-62B553FB8955}"/>
              </a:ext>
            </a:extLst>
          </p:cNvPr>
          <p:cNvSpPr txBox="1"/>
          <p:nvPr/>
        </p:nvSpPr>
        <p:spPr>
          <a:xfrm>
            <a:off x="4808991" y="1626781"/>
            <a:ext cx="147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Dense Units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A643BB-8CFF-4455-AFBD-5D40C5A92BEF}"/>
              </a:ext>
            </a:extLst>
          </p:cNvPr>
          <p:cNvSpPr txBox="1"/>
          <p:nvPr/>
        </p:nvSpPr>
        <p:spPr>
          <a:xfrm>
            <a:off x="8597442" y="1011321"/>
            <a:ext cx="2402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DECODER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9E3E1D-EA01-430E-AE66-A6981DDE95EC}"/>
              </a:ext>
            </a:extLst>
          </p:cNvPr>
          <p:cNvSpPr txBox="1"/>
          <p:nvPr/>
        </p:nvSpPr>
        <p:spPr>
          <a:xfrm>
            <a:off x="5040111" y="2277214"/>
            <a:ext cx="909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CODE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FA03DE-8E4C-440D-87EE-24F40FE9CD70}"/>
              </a:ext>
            </a:extLst>
          </p:cNvPr>
          <p:cNvSpPr txBox="1"/>
          <p:nvPr/>
        </p:nvSpPr>
        <p:spPr>
          <a:xfrm>
            <a:off x="1442207" y="1834560"/>
            <a:ext cx="2402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ENCODER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9C95B2-5CC2-4673-8863-42378C392747}"/>
              </a:ext>
            </a:extLst>
          </p:cNvPr>
          <p:cNvSpPr txBox="1"/>
          <p:nvPr/>
        </p:nvSpPr>
        <p:spPr>
          <a:xfrm>
            <a:off x="432931" y="1121338"/>
            <a:ext cx="3691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Convolutional and Max Pooling Layer</a:t>
            </a:r>
          </a:p>
        </p:txBody>
      </p:sp>
    </p:spTree>
    <p:extLst>
      <p:ext uri="{BB962C8B-B14F-4D97-AF65-F5344CB8AC3E}">
        <p14:creationId xmlns:p14="http://schemas.microsoft.com/office/powerpoint/2010/main" val="60994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C41F0-1A16-4BAF-AE1F-39EFBE76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8" y="475631"/>
            <a:ext cx="10515600" cy="707740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Dataset Used For Training the Autoencoder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A128E-D7B9-400F-BD30-61B5A675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Labeled Faces in the Wild (LFW):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13 000 images of human faces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Image size : 128 x 128 pixels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Grayscale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Train Test ratio :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FB8690-E5BE-4745-A65C-7DBE20E2609B}"/>
              </a:ext>
            </a:extLst>
          </p:cNvPr>
          <p:cNvSpPr/>
          <p:nvPr/>
        </p:nvSpPr>
        <p:spPr>
          <a:xfrm>
            <a:off x="8462988" y="6201395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http://vis-www.cs.umass.edu/lfw/</a:t>
            </a:r>
            <a:endParaRPr lang="en-US" dirty="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DB20FD3-1F85-41B4-825F-9320755A8996}"/>
              </a:ext>
            </a:extLst>
          </p:cNvPr>
          <p:cNvGrpSpPr/>
          <p:nvPr/>
        </p:nvGrpSpPr>
        <p:grpSpPr>
          <a:xfrm>
            <a:off x="8397362" y="1323292"/>
            <a:ext cx="3282766" cy="4211416"/>
            <a:chOff x="8235464" y="381000"/>
            <a:chExt cx="4761365" cy="6030955"/>
          </a:xfrm>
        </p:grpSpPr>
        <p:pic>
          <p:nvPicPr>
            <p:cNvPr id="14" name="Picture 13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02B09ABC-C27B-4D52-84AB-1D0AFF96E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1448" y="3920333"/>
              <a:ext cx="1219200" cy="1219200"/>
            </a:xfrm>
            <a:prstGeom prst="rect">
              <a:avLst/>
            </a:prstGeom>
          </p:spPr>
        </p:pic>
        <p:pic>
          <p:nvPicPr>
            <p:cNvPr id="16" name="Picture 15" descr="A close up of a person smiling for the camera&#10;&#10;Description automatically generated">
              <a:extLst>
                <a:ext uri="{FF2B5EF4-FFF2-40B4-BE49-F238E27FC236}">
                  <a16:creationId xmlns:a16="http://schemas.microsoft.com/office/drawing/2014/main" id="{8021666C-26E8-4D66-9A5E-1366BFAA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7726" y="3957639"/>
              <a:ext cx="1219200" cy="1219200"/>
            </a:xfrm>
            <a:prstGeom prst="rect">
              <a:avLst/>
            </a:prstGeom>
          </p:spPr>
        </p:pic>
        <p:pic>
          <p:nvPicPr>
            <p:cNvPr id="18" name="Picture 17" descr="A person with his mouth open&#10;&#10;Description automatically generated">
              <a:extLst>
                <a:ext uri="{FF2B5EF4-FFF2-40B4-BE49-F238E27FC236}">
                  <a16:creationId xmlns:a16="http://schemas.microsoft.com/office/drawing/2014/main" id="{FCE93531-1618-478A-BABC-5B94F588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464" y="3994945"/>
              <a:ext cx="1219200" cy="1219200"/>
            </a:xfrm>
            <a:prstGeom prst="rect">
              <a:avLst/>
            </a:prstGeom>
          </p:spPr>
        </p:pic>
        <p:pic>
          <p:nvPicPr>
            <p:cNvPr id="20" name="Picture 19" descr="A close up of a person with a beard looking at the camera&#10;&#10;Description automatically generated">
              <a:extLst>
                <a:ext uri="{FF2B5EF4-FFF2-40B4-BE49-F238E27FC236}">
                  <a16:creationId xmlns:a16="http://schemas.microsoft.com/office/drawing/2014/main" id="{DC22BC64-86C6-4E37-BA96-69CE192A0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0125" y="2800747"/>
              <a:ext cx="1219200" cy="1219200"/>
            </a:xfrm>
            <a:prstGeom prst="rect">
              <a:avLst/>
            </a:prstGeom>
          </p:spPr>
        </p:pic>
        <p:pic>
          <p:nvPicPr>
            <p:cNvPr id="22" name="Picture 21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B465EA99-0510-402C-941F-C9763A109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7726" y="2782094"/>
              <a:ext cx="1219200" cy="1219200"/>
            </a:xfrm>
            <a:prstGeom prst="rect">
              <a:avLst/>
            </a:prstGeom>
          </p:spPr>
        </p:pic>
        <p:pic>
          <p:nvPicPr>
            <p:cNvPr id="24" name="Picture 23" descr="A close up of a person&#10;&#10;Description automatically generated">
              <a:extLst>
                <a:ext uri="{FF2B5EF4-FFF2-40B4-BE49-F238E27FC236}">
                  <a16:creationId xmlns:a16="http://schemas.microsoft.com/office/drawing/2014/main" id="{3050BB8D-1857-4C6D-99D5-44BBA4682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464" y="2782094"/>
              <a:ext cx="1219200" cy="1219200"/>
            </a:xfrm>
            <a:prstGeom prst="rect">
              <a:avLst/>
            </a:prstGeom>
          </p:spPr>
        </p:pic>
        <p:pic>
          <p:nvPicPr>
            <p:cNvPr id="26" name="Picture 25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C00CC2A5-C994-4A5F-9C6D-3A1838643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0125" y="1583635"/>
              <a:ext cx="1219200" cy="1219200"/>
            </a:xfrm>
            <a:prstGeom prst="rect">
              <a:avLst/>
            </a:prstGeom>
          </p:spPr>
        </p:pic>
        <p:pic>
          <p:nvPicPr>
            <p:cNvPr id="28" name="Picture 27" descr="A person wearing glasses posing for the camera&#10;&#10;Description automatically generated">
              <a:extLst>
                <a:ext uri="{FF2B5EF4-FFF2-40B4-BE49-F238E27FC236}">
                  <a16:creationId xmlns:a16="http://schemas.microsoft.com/office/drawing/2014/main" id="{961678B7-0970-4929-98DF-50F2532B6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7597" y="1600200"/>
              <a:ext cx="1219200" cy="1219200"/>
            </a:xfrm>
            <a:prstGeom prst="rect">
              <a:avLst/>
            </a:prstGeom>
          </p:spPr>
        </p:pic>
        <p:pic>
          <p:nvPicPr>
            <p:cNvPr id="30" name="Picture 29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3B622A97-9218-45F4-B22B-AF2CC0684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464" y="1600200"/>
              <a:ext cx="1219200" cy="1219200"/>
            </a:xfrm>
            <a:prstGeom prst="rect">
              <a:avLst/>
            </a:prstGeom>
          </p:spPr>
        </p:pic>
        <p:pic>
          <p:nvPicPr>
            <p:cNvPr id="32" name="Picture 31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79DD8576-19EA-47DB-9A8C-0A3F1706D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7952" y="387349"/>
              <a:ext cx="1219200" cy="1219200"/>
            </a:xfrm>
            <a:prstGeom prst="rect">
              <a:avLst/>
            </a:prstGeom>
          </p:spPr>
        </p:pic>
        <p:pic>
          <p:nvPicPr>
            <p:cNvPr id="34" name="Picture 33" descr="A blurry photo of a person&#10;&#10;Description automatically generated">
              <a:extLst>
                <a:ext uri="{FF2B5EF4-FFF2-40B4-BE49-F238E27FC236}">
                  <a16:creationId xmlns:a16="http://schemas.microsoft.com/office/drawing/2014/main" id="{15610182-9E6E-46C2-9478-28D0FB88A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9147" y="387349"/>
              <a:ext cx="1219200" cy="1219200"/>
            </a:xfrm>
            <a:prstGeom prst="rect">
              <a:avLst/>
            </a:prstGeom>
          </p:spPr>
        </p:pic>
        <p:pic>
          <p:nvPicPr>
            <p:cNvPr id="36" name="Picture 35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97BF265B-DCFE-4AE2-8751-EF0B5DEC2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3686" y="387349"/>
              <a:ext cx="1219200" cy="1219200"/>
            </a:xfrm>
            <a:prstGeom prst="rect">
              <a:avLst/>
            </a:prstGeom>
          </p:spPr>
        </p:pic>
        <p:pic>
          <p:nvPicPr>
            <p:cNvPr id="91" name="Picture 90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24FA2508-5187-417E-9BA3-2E3AE09C8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3710" y="5145403"/>
              <a:ext cx="1219200" cy="1219200"/>
            </a:xfrm>
            <a:prstGeom prst="rect">
              <a:avLst/>
            </a:prstGeom>
          </p:spPr>
        </p:pic>
        <p:pic>
          <p:nvPicPr>
            <p:cNvPr id="93" name="Picture 92" descr="A person wearing a black hat and looking at the camera&#10;&#10;Description automatically generated">
              <a:extLst>
                <a:ext uri="{FF2B5EF4-FFF2-40B4-BE49-F238E27FC236}">
                  <a16:creationId xmlns:a16="http://schemas.microsoft.com/office/drawing/2014/main" id="{B7524D4F-460C-4FF7-9E40-0740581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30648" y="3928291"/>
              <a:ext cx="1219200" cy="1219200"/>
            </a:xfrm>
            <a:prstGeom prst="rect">
              <a:avLst/>
            </a:prstGeom>
          </p:spPr>
        </p:pic>
        <p:pic>
          <p:nvPicPr>
            <p:cNvPr id="95" name="Picture 94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AD5766EF-45E3-4135-BF2D-1F9E85CFB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38930" y="2775745"/>
              <a:ext cx="1219200" cy="1219200"/>
            </a:xfrm>
            <a:prstGeom prst="rect">
              <a:avLst/>
            </a:prstGeom>
          </p:spPr>
        </p:pic>
        <p:pic>
          <p:nvPicPr>
            <p:cNvPr id="97" name="Picture 96" descr="A close up of a person smiling for the camera&#10;&#10;Description automatically generated">
              <a:extLst>
                <a:ext uri="{FF2B5EF4-FFF2-40B4-BE49-F238E27FC236}">
                  <a16:creationId xmlns:a16="http://schemas.microsoft.com/office/drawing/2014/main" id="{D54FD456-4715-445E-9EBB-F19149224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7629" y="1562894"/>
              <a:ext cx="1219200" cy="1219200"/>
            </a:xfrm>
            <a:prstGeom prst="rect">
              <a:avLst/>
            </a:prstGeom>
          </p:spPr>
        </p:pic>
        <p:pic>
          <p:nvPicPr>
            <p:cNvPr id="99" name="Picture 98" descr="A person looking at the camera&#10;&#10;Description automatically generated">
              <a:extLst>
                <a:ext uri="{FF2B5EF4-FFF2-40B4-BE49-F238E27FC236}">
                  <a16:creationId xmlns:a16="http://schemas.microsoft.com/office/drawing/2014/main" id="{919D2BA7-EC93-4EC1-AA55-F784C54D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5456" y="381000"/>
              <a:ext cx="1219200" cy="1219200"/>
            </a:xfrm>
            <a:prstGeom prst="rect">
              <a:avLst/>
            </a:prstGeom>
          </p:spPr>
        </p:pic>
        <p:pic>
          <p:nvPicPr>
            <p:cNvPr id="101" name="Picture 100" descr="A person wearing glasses posing for the camera&#10;&#10;Description automatically generated">
              <a:extLst>
                <a:ext uri="{FF2B5EF4-FFF2-40B4-BE49-F238E27FC236}">
                  <a16:creationId xmlns:a16="http://schemas.microsoft.com/office/drawing/2014/main" id="{8B8D776B-FCDD-46E9-98C2-8D9C9F327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8803" y="5130006"/>
              <a:ext cx="1219200" cy="1219200"/>
            </a:xfrm>
            <a:prstGeom prst="rect">
              <a:avLst/>
            </a:prstGeom>
          </p:spPr>
        </p:pic>
        <p:pic>
          <p:nvPicPr>
            <p:cNvPr id="103" name="Picture 102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DAE1A0DA-C36F-4300-9083-77EF12B90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6195" y="5155449"/>
              <a:ext cx="1219200" cy="1219200"/>
            </a:xfrm>
            <a:prstGeom prst="rect">
              <a:avLst/>
            </a:prstGeom>
          </p:spPr>
        </p:pic>
        <p:pic>
          <p:nvPicPr>
            <p:cNvPr id="105" name="Picture 104" descr="A person looking at the camera&#10;&#10;Description automatically generated">
              <a:extLst>
                <a:ext uri="{FF2B5EF4-FFF2-40B4-BE49-F238E27FC236}">
                  <a16:creationId xmlns:a16="http://schemas.microsoft.com/office/drawing/2014/main" id="{8C8E8675-B4A0-4AC3-935F-A0BBFF360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464" y="5192755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628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3EA0-BB55-41DC-86B0-411092BF8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86" y="337816"/>
            <a:ext cx="11314815" cy="76969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Autoencoder Error Function: Train and Test Loss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98F69A0-4C97-44C9-AA47-21561FF29C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760928"/>
              </p:ext>
            </p:extLst>
          </p:nvPr>
        </p:nvGraphicFramePr>
        <p:xfrm>
          <a:off x="498227" y="1586778"/>
          <a:ext cx="7738732" cy="4163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1E8864A-2F4E-4F88-9489-DD95A98A160A}"/>
              </a:ext>
            </a:extLst>
          </p:cNvPr>
          <p:cNvSpPr txBox="1"/>
          <p:nvPr/>
        </p:nvSpPr>
        <p:spPr>
          <a:xfrm>
            <a:off x="8428345" y="1694783"/>
            <a:ext cx="35217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Trained for 2 hours on a single GPU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9966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30 epochs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Batch Size : 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9966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Test MSE: 0.0151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Train MSE: 0.0149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9966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Reaches high accuracy within 10 epochs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9966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66FF"/>
                </a:solidFill>
              </a:rPr>
              <a:t>No Overfitting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523F2F-6705-41C2-91DA-E5D817449CC1}"/>
              </a:ext>
            </a:extLst>
          </p:cNvPr>
          <p:cNvSpPr/>
          <p:nvPr/>
        </p:nvSpPr>
        <p:spPr>
          <a:xfrm>
            <a:off x="1670353" y="5750487"/>
            <a:ext cx="6325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47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0EF7-116A-41F6-B930-2CEBF4BF9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66" y="81948"/>
            <a:ext cx="10515600" cy="105774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50000"/>
                  </a:schemeClr>
                </a:solidFill>
              </a:rPr>
              <a:t>Encoder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F8BF2-AB65-44DB-8D0C-A93BF06CC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1" y="5566664"/>
            <a:ext cx="9710530" cy="90064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Encoder model is Ready</a:t>
            </a:r>
          </a:p>
          <a:p>
            <a:r>
              <a:rPr lang="en-US" b="1" dirty="0"/>
              <a:t>Can encode any image into 4 feature values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F13DBA-C695-4DA7-A304-9CED277CFB45}"/>
              </a:ext>
            </a:extLst>
          </p:cNvPr>
          <p:cNvSpPr/>
          <p:nvPr/>
        </p:nvSpPr>
        <p:spPr>
          <a:xfrm>
            <a:off x="1855304" y="1434015"/>
            <a:ext cx="715618" cy="3146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Input</a:t>
            </a:r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4978B698-75E4-4198-81F8-B6CC7A8AEC78}"/>
              </a:ext>
            </a:extLst>
          </p:cNvPr>
          <p:cNvSpPr/>
          <p:nvPr/>
        </p:nvSpPr>
        <p:spPr>
          <a:xfrm rot="5400000">
            <a:off x="2419467" y="1809262"/>
            <a:ext cx="3146356" cy="2395864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ENCODER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257B13-BD00-4435-A659-CC318CB45973}"/>
              </a:ext>
            </a:extLst>
          </p:cNvPr>
          <p:cNvSpPr/>
          <p:nvPr/>
        </p:nvSpPr>
        <p:spPr>
          <a:xfrm>
            <a:off x="5302473" y="2024323"/>
            <a:ext cx="4094814" cy="193040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CODE</a:t>
            </a:r>
          </a:p>
          <a:p>
            <a:pPr algn="ctr"/>
            <a:r>
              <a:rPr lang="en-US" b="1" dirty="0"/>
              <a:t>(4 Nodes)</a:t>
            </a:r>
            <a:endParaRPr lang="en-US" sz="1200" b="1" dirty="0"/>
          </a:p>
          <a:p>
            <a:pPr algn="ctr"/>
            <a:endParaRPr lang="en-US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2EEAF8-32F0-4F2D-8CEC-C431709937BF}"/>
              </a:ext>
            </a:extLst>
          </p:cNvPr>
          <p:cNvGrpSpPr/>
          <p:nvPr/>
        </p:nvGrpSpPr>
        <p:grpSpPr>
          <a:xfrm>
            <a:off x="5758300" y="3092948"/>
            <a:ext cx="3245287" cy="861775"/>
            <a:chOff x="7765775" y="2796209"/>
            <a:chExt cx="2570922" cy="861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515EA5-4C43-4499-8D62-7845FE116133}"/>
                </a:ext>
              </a:extLst>
            </p:cNvPr>
            <p:cNvSpPr txBox="1"/>
            <p:nvPr/>
          </p:nvSpPr>
          <p:spPr>
            <a:xfrm>
              <a:off x="7765775" y="2796209"/>
              <a:ext cx="24516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[Feature 1, Feature 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F1A6A7-EB4D-4633-BA33-F6211D556F69}"/>
                </a:ext>
              </a:extLst>
            </p:cNvPr>
            <p:cNvSpPr txBox="1"/>
            <p:nvPr/>
          </p:nvSpPr>
          <p:spPr>
            <a:xfrm>
              <a:off x="7765775" y="3196319"/>
              <a:ext cx="2570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 Feature 3, Feature 4]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5806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03F59B-8EAA-4EBB-95E3-9236B1BA4E8A}"/>
              </a:ext>
            </a:extLst>
          </p:cNvPr>
          <p:cNvSpPr/>
          <p:nvPr/>
        </p:nvSpPr>
        <p:spPr>
          <a:xfrm>
            <a:off x="445795" y="1582870"/>
            <a:ext cx="5687202" cy="4998870"/>
          </a:xfrm>
          <a:prstGeom prst="rect">
            <a:avLst/>
          </a:prstGeom>
          <a:solidFill>
            <a:srgbClr val="FF0000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11A0C-189E-4450-8B4B-45E088062FF3}"/>
              </a:ext>
            </a:extLst>
          </p:cNvPr>
          <p:cNvSpPr/>
          <p:nvPr/>
        </p:nvSpPr>
        <p:spPr>
          <a:xfrm>
            <a:off x="6481267" y="1602606"/>
            <a:ext cx="5399763" cy="4998870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D8312A15-9826-4855-9045-8F0DFE83A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3384" r="10649" b="2259"/>
          <a:stretch/>
        </p:blipFill>
        <p:spPr>
          <a:xfrm>
            <a:off x="9944283" y="1787752"/>
            <a:ext cx="1695000" cy="2119688"/>
          </a:xfrm>
          <a:prstGeom prst="rect">
            <a:avLst/>
          </a:prstGeom>
        </p:spPr>
      </p:pic>
      <p:pic>
        <p:nvPicPr>
          <p:cNvPr id="7" name="Picture 6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B4077EEF-C143-4FAA-805B-F6DC4C3C1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5"/>
          <a:stretch/>
        </p:blipFill>
        <p:spPr>
          <a:xfrm>
            <a:off x="9944283" y="4291089"/>
            <a:ext cx="1695000" cy="1866155"/>
          </a:xfrm>
          <a:prstGeom prst="rect">
            <a:avLst/>
          </a:prstGeom>
        </p:spPr>
      </p:pic>
      <p:pic>
        <p:nvPicPr>
          <p:cNvPr id="8" name="Picture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D813FB26-CCA1-469A-8DC2-332CAA3A2F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8" t="1518" r="33047" b="57591"/>
          <a:stretch/>
        </p:blipFill>
        <p:spPr>
          <a:xfrm>
            <a:off x="8499299" y="2033653"/>
            <a:ext cx="1254301" cy="1620253"/>
          </a:xfrm>
          <a:prstGeom prst="rect">
            <a:avLst/>
          </a:prstGeom>
        </p:spPr>
      </p:pic>
      <p:pic>
        <p:nvPicPr>
          <p:cNvPr id="9" name="Picture 8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7CBC52DF-1D49-4DA3-92B8-2C1D8B9992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6"/>
          <a:stretch/>
        </p:blipFill>
        <p:spPr>
          <a:xfrm>
            <a:off x="8281950" y="4317564"/>
            <a:ext cx="1471650" cy="1620253"/>
          </a:xfrm>
          <a:prstGeom prst="rect">
            <a:avLst/>
          </a:prstGeom>
        </p:spPr>
      </p:pic>
      <p:pic>
        <p:nvPicPr>
          <p:cNvPr id="10" name="Picture 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29238783-A967-45D4-8591-A81000ECD14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2" r="58355" b="27320"/>
          <a:stretch/>
        </p:blipFill>
        <p:spPr>
          <a:xfrm>
            <a:off x="6958474" y="3271296"/>
            <a:ext cx="1254301" cy="1667758"/>
          </a:xfrm>
          <a:prstGeom prst="rect">
            <a:avLst/>
          </a:prstGeom>
        </p:spPr>
      </p:pic>
      <p:pic>
        <p:nvPicPr>
          <p:cNvPr id="11" name="Content Placeholder 14" descr="A person wearing a suit and tie smiling and looking at the camera&#10;&#10;Description automatically generated">
            <a:extLst>
              <a:ext uri="{FF2B5EF4-FFF2-40B4-BE49-F238E27FC236}">
                <a16:creationId xmlns:a16="http://schemas.microsoft.com/office/drawing/2014/main" id="{F65D7F50-0F21-4EB8-BE7B-4D418BECE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1" y="4326454"/>
            <a:ext cx="1788920" cy="2016331"/>
          </a:xfrm>
          <a:prstGeom prst="rect">
            <a:avLst/>
          </a:prstGeom>
        </p:spPr>
      </p:pic>
      <p:pic>
        <p:nvPicPr>
          <p:cNvPr id="12" name="Picture 11" descr="A person wearing a suit and tie standing in front of a building&#10;&#10;Description automatically generated">
            <a:extLst>
              <a:ext uri="{FF2B5EF4-FFF2-40B4-BE49-F238E27FC236}">
                <a16:creationId xmlns:a16="http://schemas.microsoft.com/office/drawing/2014/main" id="{FD353653-9F42-4852-863D-EF15D4D06D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1" t="8755" r="32641" b="37322"/>
          <a:stretch/>
        </p:blipFill>
        <p:spPr>
          <a:xfrm>
            <a:off x="653896" y="1690688"/>
            <a:ext cx="1598010" cy="2020074"/>
          </a:xfrm>
          <a:prstGeom prst="rect">
            <a:avLst/>
          </a:prstGeom>
        </p:spPr>
      </p:pic>
      <p:pic>
        <p:nvPicPr>
          <p:cNvPr id="13" name="Picture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6952BEE4-E7CA-4F05-AB82-B098AB5EE5A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0" t="3256" r="42383" b="50684"/>
          <a:stretch/>
        </p:blipFill>
        <p:spPr>
          <a:xfrm>
            <a:off x="2915635" y="1767648"/>
            <a:ext cx="1254301" cy="1866154"/>
          </a:xfrm>
          <a:prstGeom prst="rect">
            <a:avLst/>
          </a:prstGeom>
        </p:spPr>
      </p:pic>
      <p:pic>
        <p:nvPicPr>
          <p:cNvPr id="14" name="Picture 1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E6FD0D31-281B-4490-BB57-1B45226CB9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3" t="5846" r="42030" b="45346"/>
          <a:stretch/>
        </p:blipFill>
        <p:spPr>
          <a:xfrm>
            <a:off x="2874134" y="3948624"/>
            <a:ext cx="1466658" cy="2208754"/>
          </a:xfrm>
          <a:prstGeom prst="rect">
            <a:avLst/>
          </a:prstGeom>
        </p:spPr>
      </p:pic>
      <p:pic>
        <p:nvPicPr>
          <p:cNvPr id="15" name="Picture 1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12075BE3-316E-4E3F-8145-18BB27279C9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6" t="6393" r="46948" b="46569"/>
          <a:stretch/>
        </p:blipFill>
        <p:spPr>
          <a:xfrm>
            <a:off x="4689318" y="2973155"/>
            <a:ext cx="1254301" cy="180399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2FD92BF-88FB-45A0-893B-5B97AE8E8AEE}"/>
              </a:ext>
            </a:extLst>
          </p:cNvPr>
          <p:cNvSpPr txBox="1">
            <a:spLocks/>
          </p:cNvSpPr>
          <p:nvPr/>
        </p:nvSpPr>
        <p:spPr>
          <a:xfrm>
            <a:off x="1521392" y="834189"/>
            <a:ext cx="2819400" cy="868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Trudeau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237E9C4-E377-4D24-9B14-55E2D890964C}"/>
              </a:ext>
            </a:extLst>
          </p:cNvPr>
          <p:cNvSpPr txBox="1">
            <a:spLocks/>
          </p:cNvSpPr>
          <p:nvPr/>
        </p:nvSpPr>
        <p:spPr>
          <a:xfrm>
            <a:off x="7979984" y="834189"/>
            <a:ext cx="2819400" cy="802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Trump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3F4E81-A77C-4B8E-B023-DFE518B2FDDF}"/>
              </a:ext>
            </a:extLst>
          </p:cNvPr>
          <p:cNvSpPr txBox="1"/>
          <p:nvPr/>
        </p:nvSpPr>
        <p:spPr>
          <a:xfrm>
            <a:off x="1659470" y="184077"/>
            <a:ext cx="9257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Images from 2 different People : Trump and Trudeau</a:t>
            </a:r>
          </a:p>
        </p:txBody>
      </p:sp>
    </p:spTree>
    <p:extLst>
      <p:ext uri="{BB962C8B-B14F-4D97-AF65-F5344CB8AC3E}">
        <p14:creationId xmlns:p14="http://schemas.microsoft.com/office/powerpoint/2010/main" val="281733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002FD-84FA-4440-8295-1A77D5C27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07" y="476256"/>
            <a:ext cx="10515600" cy="733825"/>
          </a:xfrm>
        </p:spPr>
        <p:txBody>
          <a:bodyPr/>
          <a:lstStyle/>
          <a:p>
            <a:r>
              <a:rPr lang="en-US" dirty="0"/>
              <a:t>Values and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30A26-326F-4CEB-866F-9C8921210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3629" y="5439115"/>
            <a:ext cx="1186851" cy="417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Feature 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5A7792-0733-4EC1-916A-8EF556907F25}"/>
              </a:ext>
            </a:extLst>
          </p:cNvPr>
          <p:cNvSpPr txBox="1">
            <a:spLocks/>
          </p:cNvSpPr>
          <p:nvPr/>
        </p:nvSpPr>
        <p:spPr>
          <a:xfrm flipH="1">
            <a:off x="9003295" y="516963"/>
            <a:ext cx="1723395" cy="412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Trudeau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001F80-8D42-4C25-8AED-9220737BE182}"/>
              </a:ext>
            </a:extLst>
          </p:cNvPr>
          <p:cNvSpPr txBox="1">
            <a:spLocks/>
          </p:cNvSpPr>
          <p:nvPr/>
        </p:nvSpPr>
        <p:spPr>
          <a:xfrm flipH="1">
            <a:off x="10529487" y="542287"/>
            <a:ext cx="1723395" cy="412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</a:rPr>
              <a:t>Trump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91A799-9E7A-464C-BF02-0B945750B3A0}"/>
              </a:ext>
            </a:extLst>
          </p:cNvPr>
          <p:cNvGrpSpPr/>
          <p:nvPr/>
        </p:nvGrpSpPr>
        <p:grpSpPr>
          <a:xfrm>
            <a:off x="2315129" y="1508537"/>
            <a:ext cx="7055153" cy="3772244"/>
            <a:chOff x="2315129" y="1508537"/>
            <a:chExt cx="7055153" cy="3772244"/>
          </a:xfrm>
        </p:grpSpPr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71F3BEDB-B88F-4BFA-88C2-D36CE1CC69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9164"/>
            <a:stretch/>
          </p:blipFill>
          <p:spPr bwMode="auto">
            <a:xfrm>
              <a:off x="2315129" y="1508537"/>
              <a:ext cx="7055153" cy="377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C1F608-C650-4A20-8B98-045B91E4D805}"/>
                </a:ext>
              </a:extLst>
            </p:cNvPr>
            <p:cNvSpPr/>
            <p:nvPr/>
          </p:nvSpPr>
          <p:spPr>
            <a:xfrm>
              <a:off x="5434567" y="4813276"/>
              <a:ext cx="408139" cy="2377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6EE481-D5BD-4E80-9D02-F7F5BE392830}"/>
                </a:ext>
              </a:extLst>
            </p:cNvPr>
            <p:cNvSpPr/>
            <p:nvPr/>
          </p:nvSpPr>
          <p:spPr>
            <a:xfrm>
              <a:off x="7018391" y="4818451"/>
              <a:ext cx="408139" cy="2377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018517A-A1F1-4E3C-B92E-2C58BE31F888}"/>
              </a:ext>
            </a:extLst>
          </p:cNvPr>
          <p:cNvSpPr txBox="1">
            <a:spLocks/>
          </p:cNvSpPr>
          <p:nvPr/>
        </p:nvSpPr>
        <p:spPr>
          <a:xfrm>
            <a:off x="4451785" y="5439115"/>
            <a:ext cx="1186851" cy="417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Feature 2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E9C2D8A-A4AD-4609-8D74-F4A3E8F861A2}"/>
              </a:ext>
            </a:extLst>
          </p:cNvPr>
          <p:cNvSpPr txBox="1">
            <a:spLocks/>
          </p:cNvSpPr>
          <p:nvPr/>
        </p:nvSpPr>
        <p:spPr>
          <a:xfrm>
            <a:off x="6424965" y="5439115"/>
            <a:ext cx="1186851" cy="417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Feature 3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9F32BD-B812-45D8-902C-E1611F3E626B}"/>
              </a:ext>
            </a:extLst>
          </p:cNvPr>
          <p:cNvSpPr txBox="1">
            <a:spLocks/>
          </p:cNvSpPr>
          <p:nvPr/>
        </p:nvSpPr>
        <p:spPr>
          <a:xfrm>
            <a:off x="8351520" y="5439115"/>
            <a:ext cx="1186851" cy="417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Feature 4</a:t>
            </a:r>
          </a:p>
        </p:txBody>
      </p:sp>
    </p:spTree>
    <p:extLst>
      <p:ext uri="{BB962C8B-B14F-4D97-AF65-F5344CB8AC3E}">
        <p14:creationId xmlns:p14="http://schemas.microsoft.com/office/powerpoint/2010/main" val="3607980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EFBB-B78E-460E-ADAF-660AA63D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100" y="84137"/>
            <a:ext cx="8242300" cy="94722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Multi-Dimensional Plot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097E5-3E24-47EC-B68C-6CA22E4D63E0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3511825" y="6361043"/>
            <a:ext cx="1723395" cy="41282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Trudeau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E98349-487E-41D6-8412-A05BD3DF6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16" y="1171161"/>
            <a:ext cx="9969356" cy="493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29D038-7D42-4C44-8C64-558AC42D9FEC}"/>
              </a:ext>
            </a:extLst>
          </p:cNvPr>
          <p:cNvSpPr txBox="1">
            <a:spLocks/>
          </p:cNvSpPr>
          <p:nvPr/>
        </p:nvSpPr>
        <p:spPr>
          <a:xfrm flipH="1">
            <a:off x="6096000" y="6361043"/>
            <a:ext cx="1723395" cy="412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</a:rPr>
              <a:t>Trump</a:t>
            </a:r>
          </a:p>
        </p:txBody>
      </p:sp>
      <p:pic>
        <p:nvPicPr>
          <p:cNvPr id="2050" name="Picture 2" descr="Donald Trump retweet of post naming alleged whistle-blower who ...">
            <a:extLst>
              <a:ext uri="{FF2B5EF4-FFF2-40B4-BE49-F238E27FC236}">
                <a16:creationId xmlns:a16="http://schemas.microsoft.com/office/drawing/2014/main" id="{E6B7495D-B75F-4889-ABA6-CC45CEE9C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9" r="22388" b="45303"/>
          <a:stretch/>
        </p:blipFill>
        <p:spPr bwMode="auto">
          <a:xfrm>
            <a:off x="287417" y="178643"/>
            <a:ext cx="1008797" cy="114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rudeau warns U.S. against denying exports of medical supplies to ...">
            <a:extLst>
              <a:ext uri="{FF2B5EF4-FFF2-40B4-BE49-F238E27FC236}">
                <a16:creationId xmlns:a16="http://schemas.microsoft.com/office/drawing/2014/main" id="{C7DEA0EE-A829-4388-87AB-3EDF23F81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8" t="8626" r="32664" b="26789"/>
          <a:stretch/>
        </p:blipFill>
        <p:spPr bwMode="auto">
          <a:xfrm>
            <a:off x="10952221" y="84137"/>
            <a:ext cx="963058" cy="121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665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C800-2E2A-4BFE-9F55-5D5EEE59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06" y="343552"/>
            <a:ext cx="10515600" cy="101854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Applying Non-linear Support Vector Machine To Identify Images Based On Their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1C221-6650-46A8-9DB3-20F89DFA3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7339" y="1998470"/>
            <a:ext cx="5218045" cy="39475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Accurate even when working with small datasets (only 5 images per person used)</a:t>
            </a:r>
          </a:p>
          <a:p>
            <a:endParaRPr lang="en-US" dirty="0"/>
          </a:p>
          <a:p>
            <a:r>
              <a:rPr lang="en-US" dirty="0"/>
              <a:t>Works with multi-dimensional Data (4 features)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Works with multiple classes (2 people)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03E12E3-9851-4B16-AC3B-62FD4F9DD495}"/>
              </a:ext>
            </a:extLst>
          </p:cNvPr>
          <p:cNvGrpSpPr/>
          <p:nvPr/>
        </p:nvGrpSpPr>
        <p:grpSpPr>
          <a:xfrm>
            <a:off x="927273" y="1641155"/>
            <a:ext cx="4719825" cy="3947562"/>
            <a:chOff x="2179664" y="1631603"/>
            <a:chExt cx="4136729" cy="359479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E41447-3627-49E9-BE3B-0A8BAA749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8873" b="16138"/>
            <a:stretch/>
          </p:blipFill>
          <p:spPr>
            <a:xfrm>
              <a:off x="2179664" y="1631603"/>
              <a:ext cx="4136729" cy="3594793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96A7298-139A-4330-9E31-41BCB385B4BD}"/>
                </a:ext>
              </a:extLst>
            </p:cNvPr>
            <p:cNvSpPr/>
            <p:nvPr/>
          </p:nvSpPr>
          <p:spPr>
            <a:xfrm>
              <a:off x="2358887" y="3598320"/>
              <a:ext cx="3538330" cy="1583280"/>
            </a:xfrm>
            <a:custGeom>
              <a:avLst/>
              <a:gdLst>
                <a:gd name="connsiteX0" fmla="*/ 0 w 3538330"/>
                <a:gd name="connsiteY0" fmla="*/ 589367 h 1583280"/>
                <a:gd name="connsiteX1" fmla="*/ 861391 w 3538330"/>
                <a:gd name="connsiteY1" fmla="*/ 6271 h 1583280"/>
                <a:gd name="connsiteX2" fmla="*/ 2544417 w 3538330"/>
                <a:gd name="connsiteY2" fmla="*/ 364080 h 1583280"/>
                <a:gd name="connsiteX3" fmla="*/ 3538330 w 3538330"/>
                <a:gd name="connsiteY3" fmla="*/ 1583280 h 15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8330" h="1583280">
                  <a:moveTo>
                    <a:pt x="0" y="589367"/>
                  </a:moveTo>
                  <a:cubicBezTo>
                    <a:pt x="218661" y="316593"/>
                    <a:pt x="437322" y="43819"/>
                    <a:pt x="861391" y="6271"/>
                  </a:cubicBezTo>
                  <a:cubicBezTo>
                    <a:pt x="1285460" y="-31277"/>
                    <a:pt x="2098261" y="101245"/>
                    <a:pt x="2544417" y="364080"/>
                  </a:cubicBezTo>
                  <a:cubicBezTo>
                    <a:pt x="2990573" y="626915"/>
                    <a:pt x="3308626" y="1324863"/>
                    <a:pt x="3538330" y="1583280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F5D7690-FBD5-43B3-8A74-BDD352E4C219}"/>
              </a:ext>
            </a:extLst>
          </p:cNvPr>
          <p:cNvSpPr txBox="1"/>
          <p:nvPr/>
        </p:nvSpPr>
        <p:spPr>
          <a:xfrm>
            <a:off x="1592123" y="5761788"/>
            <a:ext cx="1255594" cy="36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Feature </a:t>
            </a:r>
            <a:r>
              <a:rPr lang="en-US" b="1" i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6C9582-5FF9-444A-82FE-87965D558FDB}"/>
              </a:ext>
            </a:extLst>
          </p:cNvPr>
          <p:cNvSpPr txBox="1"/>
          <p:nvPr/>
        </p:nvSpPr>
        <p:spPr>
          <a:xfrm rot="16200000">
            <a:off x="-16936" y="3244755"/>
            <a:ext cx="1255594" cy="36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Feature </a:t>
            </a:r>
            <a:r>
              <a:rPr lang="en-US" b="1" i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03367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68AC8DA-F734-4ABC-AB0E-01B022B476E3}"/>
              </a:ext>
            </a:extLst>
          </p:cNvPr>
          <p:cNvSpPr/>
          <p:nvPr/>
        </p:nvSpPr>
        <p:spPr>
          <a:xfrm>
            <a:off x="445795" y="1582870"/>
            <a:ext cx="5687202" cy="4998870"/>
          </a:xfrm>
          <a:prstGeom prst="rect">
            <a:avLst/>
          </a:prstGeom>
          <a:solidFill>
            <a:srgbClr val="FF0000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5F7207-E4BE-4888-A929-4A3A82DCCFD2}"/>
              </a:ext>
            </a:extLst>
          </p:cNvPr>
          <p:cNvSpPr/>
          <p:nvPr/>
        </p:nvSpPr>
        <p:spPr>
          <a:xfrm>
            <a:off x="6481267" y="1602606"/>
            <a:ext cx="5399763" cy="4998870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58082A8-478F-4995-998F-7F11741E1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3384" r="10649" b="2259"/>
          <a:stretch/>
        </p:blipFill>
        <p:spPr>
          <a:xfrm>
            <a:off x="9944283" y="1787752"/>
            <a:ext cx="1695000" cy="2119688"/>
          </a:xfrm>
          <a:prstGeom prst="rect">
            <a:avLst/>
          </a:prstGeom>
        </p:spPr>
      </p:pic>
      <p:pic>
        <p:nvPicPr>
          <p:cNvPr id="42" name="Picture 41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AD06688-0879-4DEF-A91D-8BC5569DA8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5"/>
          <a:stretch/>
        </p:blipFill>
        <p:spPr>
          <a:xfrm>
            <a:off x="9944283" y="4291089"/>
            <a:ext cx="1695000" cy="1866155"/>
          </a:xfrm>
          <a:prstGeom prst="rect">
            <a:avLst/>
          </a:prstGeom>
        </p:spPr>
      </p:pic>
      <p:pic>
        <p:nvPicPr>
          <p:cNvPr id="43" name="Picture 4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61177E2C-7F84-44B5-989F-2B60986445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8" t="1518" r="33047" b="57591"/>
          <a:stretch/>
        </p:blipFill>
        <p:spPr>
          <a:xfrm>
            <a:off x="8499299" y="2033653"/>
            <a:ext cx="1254301" cy="1620253"/>
          </a:xfrm>
          <a:prstGeom prst="rect">
            <a:avLst/>
          </a:prstGeom>
        </p:spPr>
      </p:pic>
      <p:pic>
        <p:nvPicPr>
          <p:cNvPr id="44" name="Picture 4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C9537F87-7043-429F-A83D-0D2E831760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6"/>
          <a:stretch/>
        </p:blipFill>
        <p:spPr>
          <a:xfrm>
            <a:off x="8281950" y="4317564"/>
            <a:ext cx="1471650" cy="1620253"/>
          </a:xfrm>
          <a:prstGeom prst="rect">
            <a:avLst/>
          </a:prstGeom>
        </p:spPr>
      </p:pic>
      <p:pic>
        <p:nvPicPr>
          <p:cNvPr id="45" name="Picture 4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1994A46-A4D2-492C-84CD-AE986C579B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2" r="58355" b="27320"/>
          <a:stretch/>
        </p:blipFill>
        <p:spPr>
          <a:xfrm>
            <a:off x="6958474" y="3271296"/>
            <a:ext cx="1254301" cy="1667758"/>
          </a:xfrm>
          <a:prstGeom prst="rect">
            <a:avLst/>
          </a:prstGeom>
        </p:spPr>
      </p:pic>
      <p:pic>
        <p:nvPicPr>
          <p:cNvPr id="48" name="Content Placeholder 14" descr="A person wearing a suit and tie smiling and looking at the camera&#10;&#10;Description automatically generated">
            <a:extLst>
              <a:ext uri="{FF2B5EF4-FFF2-40B4-BE49-F238E27FC236}">
                <a16:creationId xmlns:a16="http://schemas.microsoft.com/office/drawing/2014/main" id="{69F63E22-E2AD-4032-A28F-5A981139BF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1" y="4326454"/>
            <a:ext cx="1788920" cy="2016331"/>
          </a:xfrm>
          <a:prstGeom prst="rect">
            <a:avLst/>
          </a:prstGeom>
        </p:spPr>
      </p:pic>
      <p:pic>
        <p:nvPicPr>
          <p:cNvPr id="49" name="Picture 48" descr="A person wearing a suit and tie standing in front of a building&#10;&#10;Description automatically generated">
            <a:extLst>
              <a:ext uri="{FF2B5EF4-FFF2-40B4-BE49-F238E27FC236}">
                <a16:creationId xmlns:a16="http://schemas.microsoft.com/office/drawing/2014/main" id="{297ED087-A2B6-48C2-BB0D-BF48044B49E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1" t="8755" r="32641" b="37322"/>
          <a:stretch/>
        </p:blipFill>
        <p:spPr>
          <a:xfrm>
            <a:off x="653896" y="1690688"/>
            <a:ext cx="1598010" cy="2020074"/>
          </a:xfrm>
          <a:prstGeom prst="rect">
            <a:avLst/>
          </a:prstGeom>
        </p:spPr>
      </p:pic>
      <p:pic>
        <p:nvPicPr>
          <p:cNvPr id="50" name="Picture 4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7D25ECA6-01EB-4E2A-8AD1-A5E51466DBA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0" t="3256" r="42383" b="50684"/>
          <a:stretch/>
        </p:blipFill>
        <p:spPr>
          <a:xfrm>
            <a:off x="2915635" y="1767648"/>
            <a:ext cx="1254301" cy="1866154"/>
          </a:xfrm>
          <a:prstGeom prst="rect">
            <a:avLst/>
          </a:prstGeom>
        </p:spPr>
      </p:pic>
      <p:pic>
        <p:nvPicPr>
          <p:cNvPr id="51" name="Picture 5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88C995F6-8587-4BE1-A1CA-59B82BD5E7B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3" t="5846" r="42030" b="45346"/>
          <a:stretch/>
        </p:blipFill>
        <p:spPr>
          <a:xfrm>
            <a:off x="2874134" y="3948624"/>
            <a:ext cx="1466658" cy="2208754"/>
          </a:xfrm>
          <a:prstGeom prst="rect">
            <a:avLst/>
          </a:prstGeom>
        </p:spPr>
      </p:pic>
      <p:pic>
        <p:nvPicPr>
          <p:cNvPr id="52" name="Picture 51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37C5D59A-F52C-44A3-86CC-BFDABCA143B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6" t="6393" r="46948" b="46569"/>
          <a:stretch/>
        </p:blipFill>
        <p:spPr>
          <a:xfrm>
            <a:off x="4689318" y="2973155"/>
            <a:ext cx="1254301" cy="1803990"/>
          </a:xfrm>
          <a:prstGeom prst="rect">
            <a:avLst/>
          </a:prstGeom>
        </p:spPr>
      </p:pic>
      <p:sp>
        <p:nvSpPr>
          <p:cNvPr id="56" name="Title 1">
            <a:extLst>
              <a:ext uri="{FF2B5EF4-FFF2-40B4-BE49-F238E27FC236}">
                <a16:creationId xmlns:a16="http://schemas.microsoft.com/office/drawing/2014/main" id="{CD0EE539-3885-404B-92AC-EF903E489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392" y="834189"/>
            <a:ext cx="2819400" cy="8681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Trudeau</a:t>
            </a: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0225769E-6549-471F-96FF-A5FB24825E58}"/>
              </a:ext>
            </a:extLst>
          </p:cNvPr>
          <p:cNvSpPr txBox="1">
            <a:spLocks/>
          </p:cNvSpPr>
          <p:nvPr/>
        </p:nvSpPr>
        <p:spPr>
          <a:xfrm>
            <a:off x="7979984" y="834189"/>
            <a:ext cx="2819400" cy="802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Trump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9754A9-A9BB-4708-AE76-B0300FA795D0}"/>
              </a:ext>
            </a:extLst>
          </p:cNvPr>
          <p:cNvSpPr txBox="1"/>
          <p:nvPr/>
        </p:nvSpPr>
        <p:spPr>
          <a:xfrm>
            <a:off x="4566374" y="145655"/>
            <a:ext cx="3133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TRAIN IMAGES</a:t>
            </a:r>
          </a:p>
        </p:txBody>
      </p:sp>
    </p:spTree>
    <p:extLst>
      <p:ext uri="{BB962C8B-B14F-4D97-AF65-F5344CB8AC3E}">
        <p14:creationId xmlns:p14="http://schemas.microsoft.com/office/powerpoint/2010/main" val="879744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55AE9-F605-4926-8E57-98855D66E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392" y="834189"/>
            <a:ext cx="2819400" cy="86812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Trudeau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8AC8DA-F734-4ABC-AB0E-01B022B476E3}"/>
              </a:ext>
            </a:extLst>
          </p:cNvPr>
          <p:cNvSpPr/>
          <p:nvPr/>
        </p:nvSpPr>
        <p:spPr>
          <a:xfrm>
            <a:off x="333501" y="1582870"/>
            <a:ext cx="5687202" cy="4998870"/>
          </a:xfrm>
          <a:prstGeom prst="rect">
            <a:avLst/>
          </a:prstGeom>
          <a:solidFill>
            <a:srgbClr val="FF0000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5F7207-E4BE-4888-A929-4A3A82DCCFD2}"/>
              </a:ext>
            </a:extLst>
          </p:cNvPr>
          <p:cNvSpPr/>
          <p:nvPr/>
        </p:nvSpPr>
        <p:spPr>
          <a:xfrm>
            <a:off x="6361748" y="1602606"/>
            <a:ext cx="5687202" cy="4998870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C5006347-B57E-43F3-A30B-326B47A5F177}"/>
              </a:ext>
            </a:extLst>
          </p:cNvPr>
          <p:cNvSpPr txBox="1">
            <a:spLocks/>
          </p:cNvSpPr>
          <p:nvPr/>
        </p:nvSpPr>
        <p:spPr>
          <a:xfrm>
            <a:off x="7979984" y="834189"/>
            <a:ext cx="2819400" cy="802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Trump</a:t>
            </a:r>
          </a:p>
        </p:txBody>
      </p:sp>
      <p:pic>
        <p:nvPicPr>
          <p:cNvPr id="4" name="Picture 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3170929A-EE37-4C01-8547-0ADF2D769A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4" t="8249" r="38324" b="28820"/>
          <a:stretch/>
        </p:blipFill>
        <p:spPr>
          <a:xfrm>
            <a:off x="4180373" y="4184296"/>
            <a:ext cx="1608794" cy="2218388"/>
          </a:xfrm>
          <a:prstGeom prst="rect">
            <a:avLst/>
          </a:prstGeom>
        </p:spPr>
      </p:pic>
      <p:pic>
        <p:nvPicPr>
          <p:cNvPr id="6" name="Picture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680AE354-D3C0-4084-9CD4-9232C7800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1" t="16758" r="19732" b="26346"/>
          <a:stretch/>
        </p:blipFill>
        <p:spPr>
          <a:xfrm>
            <a:off x="4280481" y="1775362"/>
            <a:ext cx="1655099" cy="2148404"/>
          </a:xfrm>
          <a:prstGeom prst="rect">
            <a:avLst/>
          </a:prstGeom>
        </p:spPr>
      </p:pic>
      <p:pic>
        <p:nvPicPr>
          <p:cNvPr id="8" name="Picture 7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81A12AC-1DB5-4C21-AC1F-9F4A94B34C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5" t="5602" r="14876" b="21287"/>
          <a:stretch/>
        </p:blipFill>
        <p:spPr>
          <a:xfrm>
            <a:off x="2308733" y="4184295"/>
            <a:ext cx="1678904" cy="2218388"/>
          </a:xfrm>
          <a:prstGeom prst="rect">
            <a:avLst/>
          </a:prstGeom>
        </p:spPr>
      </p:pic>
      <p:pic>
        <p:nvPicPr>
          <p:cNvPr id="10" name="Picture 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8E755D1-5BB8-4311-A003-79919A45F8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9" t="3716" r="24669" b="20934"/>
          <a:stretch/>
        </p:blipFill>
        <p:spPr>
          <a:xfrm>
            <a:off x="2296974" y="1780349"/>
            <a:ext cx="1772777" cy="2218388"/>
          </a:xfrm>
          <a:prstGeom prst="rect">
            <a:avLst/>
          </a:prstGeom>
        </p:spPr>
      </p:pic>
      <p:pic>
        <p:nvPicPr>
          <p:cNvPr id="12" name="Picture 11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AAF7A5F-9585-4C51-BB04-067B1C1517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5877" r="35195" b="23507"/>
          <a:stretch/>
        </p:blipFill>
        <p:spPr>
          <a:xfrm>
            <a:off x="409947" y="4191229"/>
            <a:ext cx="1595818" cy="2211454"/>
          </a:xfrm>
          <a:prstGeom prst="rect">
            <a:avLst/>
          </a:prstGeom>
        </p:spPr>
      </p:pic>
      <p:pic>
        <p:nvPicPr>
          <p:cNvPr id="14" name="Picture 1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14BF8C88-020D-49D0-A8CA-301F219B5F7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4" t="6387" r="37721" b="25384"/>
          <a:stretch/>
        </p:blipFill>
        <p:spPr>
          <a:xfrm>
            <a:off x="442871" y="1775362"/>
            <a:ext cx="1554687" cy="2223375"/>
          </a:xfrm>
          <a:prstGeom prst="rect">
            <a:avLst/>
          </a:prstGeom>
        </p:spPr>
      </p:pic>
      <p:pic>
        <p:nvPicPr>
          <p:cNvPr id="16" name="Picture 1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3812B4ED-8227-493B-9D12-DBE9CE2FF5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3" t="3223" r="-157" b="42918"/>
          <a:stretch/>
        </p:blipFill>
        <p:spPr>
          <a:xfrm>
            <a:off x="10007558" y="4184295"/>
            <a:ext cx="1861061" cy="2218388"/>
          </a:xfrm>
          <a:prstGeom prst="rect">
            <a:avLst/>
          </a:prstGeom>
        </p:spPr>
      </p:pic>
      <p:pic>
        <p:nvPicPr>
          <p:cNvPr id="18" name="Picture 1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4FC747A-7874-442E-8AC3-702443B455C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9" r="34477" b="56454"/>
          <a:stretch/>
        </p:blipFill>
        <p:spPr>
          <a:xfrm>
            <a:off x="6496025" y="4299925"/>
            <a:ext cx="1630859" cy="2053474"/>
          </a:xfrm>
          <a:prstGeom prst="rect">
            <a:avLst/>
          </a:prstGeom>
        </p:spPr>
      </p:pic>
      <p:pic>
        <p:nvPicPr>
          <p:cNvPr id="20" name="Picture 19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3C61A42B-3729-4D44-8D62-45A0282009E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4" t="5669" r="38520" b="41519"/>
          <a:stretch/>
        </p:blipFill>
        <p:spPr>
          <a:xfrm>
            <a:off x="8261160" y="4217468"/>
            <a:ext cx="1678904" cy="2218388"/>
          </a:xfrm>
          <a:prstGeom prst="rect">
            <a:avLst/>
          </a:prstGeom>
        </p:spPr>
      </p:pic>
      <p:pic>
        <p:nvPicPr>
          <p:cNvPr id="22" name="Picture 21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F036A54-9F0F-48B4-BE35-E6E91E8F3C9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6" t="5355" r="27830" b="8104"/>
          <a:stretch/>
        </p:blipFill>
        <p:spPr>
          <a:xfrm>
            <a:off x="8099387" y="1822827"/>
            <a:ext cx="1698442" cy="2053474"/>
          </a:xfrm>
          <a:prstGeom prst="rect">
            <a:avLst/>
          </a:prstGeom>
        </p:spPr>
      </p:pic>
      <p:pic>
        <p:nvPicPr>
          <p:cNvPr id="24" name="Picture 2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77A40CE9-D5DF-4D66-A83A-838A2C12923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2" r="23003"/>
          <a:stretch/>
        </p:blipFill>
        <p:spPr>
          <a:xfrm>
            <a:off x="6412421" y="1917372"/>
            <a:ext cx="1585049" cy="1958929"/>
          </a:xfrm>
          <a:prstGeom prst="rect">
            <a:avLst/>
          </a:prstGeom>
        </p:spPr>
      </p:pic>
      <p:pic>
        <p:nvPicPr>
          <p:cNvPr id="26" name="Picture 2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AA9A604-65B2-4BE3-A6AD-FEA2C675AEF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0" r="8992" b="20029"/>
          <a:stretch/>
        </p:blipFill>
        <p:spPr>
          <a:xfrm>
            <a:off x="10088659" y="1718856"/>
            <a:ext cx="1747876" cy="19887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89026DF-7EBC-48DC-A542-2DFE693C3FF1}"/>
              </a:ext>
            </a:extLst>
          </p:cNvPr>
          <p:cNvSpPr txBox="1"/>
          <p:nvPr/>
        </p:nvSpPr>
        <p:spPr>
          <a:xfrm>
            <a:off x="5079530" y="187858"/>
            <a:ext cx="2832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TEST IMAGES</a:t>
            </a:r>
          </a:p>
        </p:txBody>
      </p:sp>
    </p:spTree>
    <p:extLst>
      <p:ext uri="{BB962C8B-B14F-4D97-AF65-F5344CB8AC3E}">
        <p14:creationId xmlns:p14="http://schemas.microsoft.com/office/powerpoint/2010/main" val="428827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A6945-57F5-4D7C-A6A8-D8DF4BB63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Final Prediction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F4ADE-55C8-4FE2-BACB-7762A58FD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59609"/>
            <a:ext cx="10816988" cy="933266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Encoder encodes image to extract 4 feature values</a:t>
            </a:r>
          </a:p>
          <a:p>
            <a:pPr marL="514350" indent="-514350">
              <a:buAutoNum type="arabicPeriod"/>
            </a:pPr>
            <a:r>
              <a:rPr lang="en-US" dirty="0"/>
              <a:t>SVM classifies these 4 values to find out who do they belong to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3A9A1B-2BC8-4966-B6A4-8F89AD0B90D5}"/>
              </a:ext>
            </a:extLst>
          </p:cNvPr>
          <p:cNvSpPr/>
          <p:nvPr/>
        </p:nvSpPr>
        <p:spPr>
          <a:xfrm>
            <a:off x="224285" y="1840431"/>
            <a:ext cx="715618" cy="3146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Input</a:t>
            </a:r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C5A215FF-1418-48D5-A626-38D7D5150A4B}"/>
              </a:ext>
            </a:extLst>
          </p:cNvPr>
          <p:cNvSpPr/>
          <p:nvPr/>
        </p:nvSpPr>
        <p:spPr>
          <a:xfrm rot="5400000">
            <a:off x="511820" y="2373270"/>
            <a:ext cx="3146356" cy="2080678"/>
          </a:xfrm>
          <a:prstGeom prst="trapezoid">
            <a:avLst>
              <a:gd name="adj" fmla="val 3746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/>
              <a:t>ENCODER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C5E9E5-C480-4831-83C2-329F4AE24F4D}"/>
              </a:ext>
            </a:extLst>
          </p:cNvPr>
          <p:cNvSpPr/>
          <p:nvPr/>
        </p:nvSpPr>
        <p:spPr>
          <a:xfrm>
            <a:off x="3216548" y="2569195"/>
            <a:ext cx="1382501" cy="155140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CODE</a:t>
            </a:r>
          </a:p>
          <a:p>
            <a:pPr algn="ctr"/>
            <a:r>
              <a:rPr lang="en-US" b="1" dirty="0"/>
              <a:t>(4 Nodes)</a:t>
            </a:r>
            <a:endParaRPr lang="en-US" sz="1200" b="1" dirty="0"/>
          </a:p>
          <a:p>
            <a:pPr algn="ctr"/>
            <a:endParaRPr lang="en-US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4F4490-3205-49F5-BB6D-8232AE99B647}"/>
              </a:ext>
            </a:extLst>
          </p:cNvPr>
          <p:cNvGrpSpPr/>
          <p:nvPr/>
        </p:nvGrpSpPr>
        <p:grpSpPr>
          <a:xfrm>
            <a:off x="5577018" y="3059666"/>
            <a:ext cx="2530411" cy="769442"/>
            <a:chOff x="7765775" y="2796209"/>
            <a:chExt cx="2570922" cy="7694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E59B07-44DF-4FEB-BA70-6C51E8F1D622}"/>
                </a:ext>
              </a:extLst>
            </p:cNvPr>
            <p:cNvSpPr txBox="1"/>
            <p:nvPr/>
          </p:nvSpPr>
          <p:spPr>
            <a:xfrm>
              <a:off x="7765775" y="2796209"/>
              <a:ext cx="2451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[[Feature 1, Feature 2]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113A75C-3B81-4E5D-953E-9A9D4F8DDF4F}"/>
                </a:ext>
              </a:extLst>
            </p:cNvPr>
            <p:cNvSpPr txBox="1"/>
            <p:nvPr/>
          </p:nvSpPr>
          <p:spPr>
            <a:xfrm>
              <a:off x="7765775" y="3196319"/>
              <a:ext cx="2570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[Feature 3, Feature 4 ]]</a:t>
              </a: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8D0D2C-B113-46B6-8EDD-809A49C9B8BD}"/>
              </a:ext>
            </a:extLst>
          </p:cNvPr>
          <p:cNvCxnSpPr>
            <a:cxnSpLocks/>
          </p:cNvCxnSpPr>
          <p:nvPr/>
        </p:nvCxnSpPr>
        <p:spPr>
          <a:xfrm>
            <a:off x="4943368" y="3389720"/>
            <a:ext cx="559892" cy="1539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505BFD-F7B0-46A0-A120-B814EB887CE1}"/>
              </a:ext>
            </a:extLst>
          </p:cNvPr>
          <p:cNvCxnSpPr>
            <a:cxnSpLocks/>
          </p:cNvCxnSpPr>
          <p:nvPr/>
        </p:nvCxnSpPr>
        <p:spPr>
          <a:xfrm>
            <a:off x="7923729" y="3402925"/>
            <a:ext cx="559892" cy="1539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2609665-6381-4767-9890-A73621B2CDFC}"/>
              </a:ext>
            </a:extLst>
          </p:cNvPr>
          <p:cNvSpPr/>
          <p:nvPr/>
        </p:nvSpPr>
        <p:spPr>
          <a:xfrm>
            <a:off x="8548748" y="2961473"/>
            <a:ext cx="1553429" cy="1004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Support Vector Machine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1A65A2A-BC6E-4323-97D9-4B7BBC1D9C8C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10102177" y="2653946"/>
            <a:ext cx="481822" cy="80988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B5FF43E-0A2A-47B6-A0E2-BCA433B8D571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10102177" y="3463826"/>
            <a:ext cx="642256" cy="64432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B49F453-E8B4-4AD7-A984-E59F44AC4055}"/>
              </a:ext>
            </a:extLst>
          </p:cNvPr>
          <p:cNvSpPr txBox="1"/>
          <p:nvPr/>
        </p:nvSpPr>
        <p:spPr>
          <a:xfrm>
            <a:off x="10366941" y="2171937"/>
            <a:ext cx="1973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Trudeau (1)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71B654-CEF1-4C13-A4FA-C65BCE56124C}"/>
              </a:ext>
            </a:extLst>
          </p:cNvPr>
          <p:cNvSpPr txBox="1"/>
          <p:nvPr/>
        </p:nvSpPr>
        <p:spPr>
          <a:xfrm>
            <a:off x="10583999" y="4196251"/>
            <a:ext cx="191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Trump (-1)</a:t>
            </a:r>
          </a:p>
        </p:txBody>
      </p:sp>
    </p:spTree>
    <p:extLst>
      <p:ext uri="{BB962C8B-B14F-4D97-AF65-F5344CB8AC3E}">
        <p14:creationId xmlns:p14="http://schemas.microsoft.com/office/powerpoint/2010/main" val="3673698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0F0AA-468B-4DC6-849E-423458C6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50" y="333265"/>
            <a:ext cx="10515600" cy="854337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Prediction by 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B78DA-BB92-4AFC-AD39-5A9932FD6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150" y="5742318"/>
            <a:ext cx="11067197" cy="854336"/>
          </a:xfrm>
        </p:spPr>
        <p:txBody>
          <a:bodyPr>
            <a:normAutofit/>
          </a:bodyPr>
          <a:lstStyle/>
          <a:p>
            <a:r>
              <a:rPr lang="en-US" sz="2400" dirty="0"/>
              <a:t>All positive values are Trudeau Predictions. All negative values are Trump Predictions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D1C0D5D-E37F-4795-B979-F646B779C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76" y="1850384"/>
            <a:ext cx="5116696" cy="486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CB32D0B-80A4-4933-9998-D4D7BA3D1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537" y="1850384"/>
            <a:ext cx="5241406" cy="342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7DEBF9-604C-4DA2-B208-2B2E6387A76E}"/>
              </a:ext>
            </a:extLst>
          </p:cNvPr>
          <p:cNvSpPr txBox="1">
            <a:spLocks/>
          </p:cNvSpPr>
          <p:nvPr/>
        </p:nvSpPr>
        <p:spPr>
          <a:xfrm flipH="1">
            <a:off x="8099281" y="268499"/>
            <a:ext cx="1723395" cy="4107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Trudeau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DB4C060-6E62-4AF4-B8F7-0478B1F9B9DF}"/>
              </a:ext>
            </a:extLst>
          </p:cNvPr>
          <p:cNvSpPr txBox="1">
            <a:spLocks/>
          </p:cNvSpPr>
          <p:nvPr/>
        </p:nvSpPr>
        <p:spPr>
          <a:xfrm flipH="1">
            <a:off x="9942455" y="268499"/>
            <a:ext cx="1723395" cy="4107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</a:rPr>
              <a:t>Trump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94003-FB60-4895-A335-ECC0AA39854A}"/>
              </a:ext>
            </a:extLst>
          </p:cNvPr>
          <p:cNvSpPr txBox="1"/>
          <p:nvPr/>
        </p:nvSpPr>
        <p:spPr>
          <a:xfrm>
            <a:off x="1296541" y="1318938"/>
            <a:ext cx="3248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TRAIN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059676-15EE-4231-B8B3-AB9D71C40F64}"/>
              </a:ext>
            </a:extLst>
          </p:cNvPr>
          <p:cNvSpPr txBox="1"/>
          <p:nvPr/>
        </p:nvSpPr>
        <p:spPr>
          <a:xfrm>
            <a:off x="7555985" y="1217738"/>
            <a:ext cx="3248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413874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7CC39-DB75-4B9A-B2D7-FE162321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Live Prediction Implementation</a:t>
            </a:r>
          </a:p>
        </p:txBody>
      </p:sp>
      <p:sp>
        <p:nvSpPr>
          <p:cNvPr id="17" name="AutoShape 16">
            <a:extLst>
              <a:ext uri="{FF2B5EF4-FFF2-40B4-BE49-F238E27FC236}">
                <a16:creationId xmlns:a16="http://schemas.microsoft.com/office/drawing/2014/main" id="{15EAFD7A-B9F5-483D-B39C-82628AB0E4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B1063ED-C9A2-41EC-A483-6FDB2E4593D8}"/>
              </a:ext>
            </a:extLst>
          </p:cNvPr>
          <p:cNvGrpSpPr/>
          <p:nvPr/>
        </p:nvGrpSpPr>
        <p:grpSpPr>
          <a:xfrm>
            <a:off x="234521" y="2310064"/>
            <a:ext cx="11418158" cy="3903205"/>
            <a:chOff x="148200" y="1881278"/>
            <a:chExt cx="13366561" cy="461883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9BEF028-2038-4CC0-BEA4-F64838397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200" y="1905136"/>
              <a:ext cx="3352323" cy="216558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2899C3B-44F2-4546-9816-25726B3E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9654" y="1892165"/>
              <a:ext cx="3340310" cy="219152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1F3814F-6EC6-4642-992F-A8C971975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74451" y="1892165"/>
              <a:ext cx="3340310" cy="219152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E561D04-18EC-4412-AEFF-9FEA4B7B7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4253" y="4308585"/>
              <a:ext cx="3260593" cy="21392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FEA1F7C-1F56-491F-9C73-BBF199F46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06092" y="4308585"/>
              <a:ext cx="3260593" cy="21058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E0807D0-05A1-4270-BFBC-0A7728B08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09965" y="4308585"/>
              <a:ext cx="3260594" cy="213922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B1130FA-807A-4FB5-BB39-7625B8CF5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97766" y="1881278"/>
              <a:ext cx="3401265" cy="223151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BD31949-818A-4E9B-BEA1-DA1BCCC92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70559" y="4308585"/>
              <a:ext cx="3287289" cy="2191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0355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549</Words>
  <Application>Microsoft Office PowerPoint</Application>
  <PresentationFormat>Widescreen</PresentationFormat>
  <Paragraphs>129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PT Serif</vt:lpstr>
      <vt:lpstr>Office Theme</vt:lpstr>
      <vt:lpstr>Using Autoencoders and Support Vector Machines (SVMs) for Face Classification in Medical Robots during #COVID19</vt:lpstr>
      <vt:lpstr>Background: </vt:lpstr>
      <vt:lpstr>How do we recognize human faces?</vt:lpstr>
      <vt:lpstr>Autoencoders Neural Network</vt:lpstr>
      <vt:lpstr>Autoencoder Architecture</vt:lpstr>
      <vt:lpstr>Dataset Used For Training the Autoencoder</vt:lpstr>
      <vt:lpstr>Autoencoder Error Function: Train and Test Loss</vt:lpstr>
      <vt:lpstr>Encoder Model</vt:lpstr>
      <vt:lpstr>PowerPoint Presentation</vt:lpstr>
      <vt:lpstr>Values and Features</vt:lpstr>
      <vt:lpstr>Multi-Dimensional Plot</vt:lpstr>
      <vt:lpstr>Applying Non-linear Support Vector Machine To Identify Images Based On Their Features</vt:lpstr>
      <vt:lpstr>Trudeau</vt:lpstr>
      <vt:lpstr>Trudeau</vt:lpstr>
      <vt:lpstr>Final Prediction Model</vt:lpstr>
      <vt:lpstr>Prediction by ???</vt:lpstr>
      <vt:lpstr>Live Prediction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Classification using Autoencoders and SVMs</dc:title>
  <dc:creator>Vikas Nath</dc:creator>
  <cp:lastModifiedBy>Vikas Nath</cp:lastModifiedBy>
  <cp:revision>34</cp:revision>
  <dcterms:created xsi:type="dcterms:W3CDTF">2020-04-06T17:39:01Z</dcterms:created>
  <dcterms:modified xsi:type="dcterms:W3CDTF">2020-04-07T20:24:53Z</dcterms:modified>
</cp:coreProperties>
</file>