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6" r:id="rId3"/>
    <p:sldId id="276" r:id="rId4"/>
    <p:sldId id="278" r:id="rId5"/>
    <p:sldId id="280" r:id="rId6"/>
    <p:sldId id="275" r:id="rId7"/>
    <p:sldId id="297" r:id="rId8"/>
    <p:sldId id="258" r:id="rId9"/>
    <p:sldId id="283" r:id="rId10"/>
    <p:sldId id="301" r:id="rId11"/>
    <p:sldId id="302" r:id="rId12"/>
    <p:sldId id="305" r:id="rId13"/>
    <p:sldId id="306" r:id="rId14"/>
    <p:sldId id="307" r:id="rId15"/>
    <p:sldId id="299" r:id="rId16"/>
    <p:sldId id="286" r:id="rId17"/>
    <p:sldId id="284" r:id="rId18"/>
    <p:sldId id="293" r:id="rId19"/>
    <p:sldId id="287" r:id="rId20"/>
    <p:sldId id="309" r:id="rId21"/>
    <p:sldId id="3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4B523-65F1-4113-98EA-1BEACE597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0A391-081D-42A3-977A-D01106AC0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29546-F02D-4D4D-A022-60831BA6E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B0585-4D91-44E9-A6D5-E72E1C17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DA304-56F0-4707-8A5F-B24F9541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22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AF8E-AB28-474D-BA36-4A92F0FD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37AB-BBD8-4B6C-BDDC-42558C4F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CACF8-CE95-4084-BE54-25E02A17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E5F19-A1CF-403C-B5C3-0085EFCFF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4A03E-C4D3-48D5-BCAA-2E20EA87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7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143D-F2E0-487E-A237-94B66AB5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9F9FB-C612-4F15-8D99-4AFF6E4B7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BBAE0-FC74-4865-9DBB-FE3505AD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F3F4D-A299-45F3-8E65-85C95EF6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01E20-0C3F-41B1-8E67-463CB102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505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5D2BA-91DE-4921-9726-8B4DEDF0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B1A42-70CA-4DCB-A233-5D4BBA582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A2F80-E1F7-419A-A24D-C3CA5E069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625E6-A8D7-4706-9D4A-5ADDCB11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7F78B-02FD-485E-BEEC-59793397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04FCF-42EA-4722-A6CB-8613D188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242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A565-3F47-4B9E-9D0B-47CF1F0D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C4BA3-E814-4114-B838-E886A64D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26E0C-DFE2-4A93-80BD-6760D5A69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3E29C2-C726-4F47-A33D-D84FF4783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ACF91E-1330-4802-9999-9542AC4D34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AFDC2-0F42-4F07-90DF-E24DFFAC2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6899F-E5BD-4D1B-B447-D54767F9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98963E-8CC5-4488-8492-EF189F59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04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147C0-75E4-4004-93FC-8723D218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EDDB5E-63D4-4FAD-BB1E-1BFBA9799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3187D-4FDD-44E6-A813-8132BA96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13D9F-E656-49C3-8E81-8D3561A6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581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60BB54-270E-4D3B-924F-A4FC79510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9E9314-C2FD-40D9-A3D3-07A4BA61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306D3-6584-49E6-945C-08DCE70C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453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A6D5-FD26-447F-996D-E3EBBF7D3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85D59-F003-4B2E-B041-7EA422687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DC7B4-ADB7-4079-86E1-E620744D0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284AE-E3F2-40B2-9167-F6B32ABF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E37EE-BBE0-499B-969B-3C65A803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D527E-60BC-4B75-A6A2-ECB0EEA3B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022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DB60-5D33-4F43-A3CF-818A520F1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AB395E-8952-49CB-BD25-11B89D5241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D7110-45A1-44D2-86D1-88C6E01E0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F0DF1-DEDB-40BE-8E37-3EF5E28F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986AB-DCA4-4625-8375-6A390614E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B77F5-775B-44FF-A6B7-28D140750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1355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5A18-AC78-4DEB-A498-F284B6D2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5E94A-DD2E-47EB-B3FF-91003A01A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5704F-6B71-4AFD-A208-A9309941B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F6FD8-D043-4710-BD83-E09AB374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888C9-194A-48FB-ADDA-522F9B67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57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0F8F5-5252-41CF-AC42-DD20088EC4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56017-1848-475B-90CA-50BF83FCA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007C2-7333-4A4B-B06F-97B35615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CC974-612D-4D64-8E61-179B635E3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6103D-BE0A-4B86-A1BF-1462EF96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62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E4E31F-8212-4ACE-98DC-1CD96724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4DD37-D545-47FD-B6C1-AA46AE4D7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5463C-F664-46D3-A7C9-8E307B624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E4240-F6F4-43D8-A804-B2EAC473508B}" type="datetimeFigureOut">
              <a:rPr lang="en-CA" smtClean="0"/>
              <a:t>2020-09-12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554A2-E5BF-48FD-AEB9-3E7B104658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7A35C-8D05-45E5-9E1D-C6DF3DFBC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B545-ACA1-4848-A831-7B0CBFDF6B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4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tpoprobot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tpoprobot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7E467-782C-45CA-A9F5-A9BC3165C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38168"/>
            <a:ext cx="11163300" cy="1213084"/>
          </a:xfrm>
        </p:spPr>
        <p:txBody>
          <a:bodyPr>
            <a:noAutofit/>
          </a:bodyPr>
          <a:lstStyle/>
          <a:p>
            <a:r>
              <a:rPr lang="en-US" sz="3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My Travels around the Universe for 6 years to complete RASC Explore the Universe Certificate</a:t>
            </a:r>
            <a:endParaRPr lang="en-CA" sz="3600" dirty="0">
              <a:solidFill>
                <a:srgbClr val="FF0000"/>
              </a:solidFill>
            </a:endParaRPr>
          </a:p>
        </p:txBody>
      </p:sp>
      <p:pic>
        <p:nvPicPr>
          <p:cNvPr id="5" name="Picture 4" descr="A picture containing indoor, small, room, holding&#10;&#10;Description automatically generated">
            <a:extLst>
              <a:ext uri="{FF2B5EF4-FFF2-40B4-BE49-F238E27FC236}">
                <a16:creationId xmlns:a16="http://schemas.microsoft.com/office/drawing/2014/main" id="{3B94E51F-D8CD-4B78-897A-C985D4BF5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7801" r="24763"/>
          <a:stretch/>
        </p:blipFill>
        <p:spPr>
          <a:xfrm rot="5400000">
            <a:off x="1961773" y="1961330"/>
            <a:ext cx="3975667" cy="3922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FF704-6C44-453B-8B00-3090B4FEA511}"/>
              </a:ext>
            </a:extLst>
          </p:cNvPr>
          <p:cNvSpPr txBox="1"/>
          <p:nvPr/>
        </p:nvSpPr>
        <p:spPr>
          <a:xfrm>
            <a:off x="6570983" y="2411008"/>
            <a:ext cx="45446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rgbClr val="00B0F0"/>
                </a:solidFill>
              </a:rPr>
              <a:t>Arushi Nath (Grade 6)</a:t>
            </a: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Recreational Astronomy Night Meeting</a:t>
            </a:r>
          </a:p>
          <a:p>
            <a:pPr algn="ctr"/>
            <a:r>
              <a:rPr lang="en-CA" dirty="0">
                <a:solidFill>
                  <a:srgbClr val="00B0F0"/>
                </a:solidFill>
              </a:rPr>
              <a:t>Royal Astronomical Society of Canada, Toronto</a:t>
            </a:r>
          </a:p>
          <a:p>
            <a:pPr algn="ctr"/>
            <a:r>
              <a:rPr lang="en-CA" dirty="0">
                <a:solidFill>
                  <a:srgbClr val="00B0F0"/>
                </a:solidFill>
              </a:rPr>
              <a:t>16 September 2020</a:t>
            </a: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 Website: </a:t>
            </a:r>
            <a:r>
              <a:rPr lang="en-CA" dirty="0">
                <a:solidFill>
                  <a:srgbClr val="00B0F0"/>
                </a:solidFill>
                <a:hlinkClick r:id="rId3"/>
              </a:rPr>
              <a:t>www.HotPopRobot.com</a:t>
            </a:r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Twitter: @Wonrobot</a:t>
            </a:r>
          </a:p>
          <a:p>
            <a:pPr algn="ctr"/>
            <a:endParaRPr lang="en-CA" dirty="0"/>
          </a:p>
          <a:p>
            <a:pPr algn="ctr"/>
            <a:endParaRPr lang="en-CA" dirty="0"/>
          </a:p>
        </p:txBody>
      </p:sp>
      <p:pic>
        <p:nvPicPr>
          <p:cNvPr id="1026" name="Picture 2" descr="RASC National Office: Job Posting - Youth Outreach Coordinator | RASC  Toronto">
            <a:extLst>
              <a:ext uri="{FF2B5EF4-FFF2-40B4-BE49-F238E27FC236}">
                <a16:creationId xmlns:a16="http://schemas.microsoft.com/office/drawing/2014/main" id="{B9389A00-CB92-49BA-B631-FE493840E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0" r="30961"/>
          <a:stretch/>
        </p:blipFill>
        <p:spPr bwMode="auto">
          <a:xfrm>
            <a:off x="8196203" y="5201132"/>
            <a:ext cx="1450896" cy="14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883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2C2FC-7779-43E8-AB48-38289F4F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5945" cy="1325563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How most kids start learning about the Universe?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A3049-7892-4383-A7C9-C170B9B82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927" y="2161310"/>
            <a:ext cx="8984673" cy="3476262"/>
          </a:xfrm>
        </p:spPr>
        <p:txBody>
          <a:bodyPr>
            <a:normAutofit lnSpcReduction="10000"/>
          </a:bodyPr>
          <a:lstStyle/>
          <a:p>
            <a:r>
              <a:rPr lang="en-CA" i="1" dirty="0">
                <a:solidFill>
                  <a:srgbClr val="00B0F0"/>
                </a:solidFill>
              </a:rPr>
              <a:t>Twinkle, twinkle little star, how I wonder what you are?</a:t>
            </a:r>
          </a:p>
          <a:p>
            <a:endParaRPr lang="en-CA" i="1" dirty="0">
              <a:solidFill>
                <a:srgbClr val="00B0F0"/>
              </a:solidFill>
            </a:endParaRPr>
          </a:p>
          <a:p>
            <a:r>
              <a:rPr lang="en-CA" i="1" dirty="0">
                <a:solidFill>
                  <a:srgbClr val="00B0F0"/>
                </a:solidFill>
              </a:rPr>
              <a:t>Sun rises in the East, sets in the West</a:t>
            </a:r>
          </a:p>
          <a:p>
            <a:endParaRPr lang="en-CA" i="1" dirty="0">
              <a:solidFill>
                <a:srgbClr val="00B0F0"/>
              </a:solidFill>
            </a:endParaRPr>
          </a:p>
          <a:p>
            <a:r>
              <a:rPr lang="en-CA" i="1" dirty="0">
                <a:solidFill>
                  <a:srgbClr val="00B0F0"/>
                </a:solidFill>
              </a:rPr>
              <a:t>Sun is the star you can see during day time</a:t>
            </a:r>
          </a:p>
          <a:p>
            <a:endParaRPr lang="en-CA" i="1" dirty="0">
              <a:solidFill>
                <a:srgbClr val="00B0F0"/>
              </a:solidFill>
            </a:endParaRPr>
          </a:p>
          <a:p>
            <a:r>
              <a:rPr lang="en-CA" i="1" dirty="0">
                <a:solidFill>
                  <a:srgbClr val="00B0F0"/>
                </a:solidFill>
              </a:rPr>
              <a:t>Moon has phases: Full Moon</a:t>
            </a:r>
          </a:p>
        </p:txBody>
      </p:sp>
    </p:spTree>
    <p:extLst>
      <p:ext uri="{BB962C8B-B14F-4D97-AF65-F5344CB8AC3E}">
        <p14:creationId xmlns:p14="http://schemas.microsoft.com/office/powerpoint/2010/main" val="215383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83355-09BC-4EDF-9884-B472D214F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44" y="178247"/>
            <a:ext cx="4276060" cy="636109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00B0F0"/>
                </a:solidFill>
                <a:latin typeface="+mn-lt"/>
              </a:rPr>
              <a:t>Learning @Home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3964D6-4E89-4179-B256-2A10E1421FD6}"/>
              </a:ext>
            </a:extLst>
          </p:cNvPr>
          <p:cNvSpPr txBox="1"/>
          <p:nvPr/>
        </p:nvSpPr>
        <p:spPr>
          <a:xfrm>
            <a:off x="5036986" y="2252482"/>
            <a:ext cx="2621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Lake Ontario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B019E-1582-4C93-BED8-E47006D89091}"/>
              </a:ext>
            </a:extLst>
          </p:cNvPr>
          <p:cNvSpPr txBox="1"/>
          <p:nvPr/>
        </p:nvSpPr>
        <p:spPr>
          <a:xfrm>
            <a:off x="618182" y="3752165"/>
            <a:ext cx="3074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Sun in the morning 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CE6BE0-0AA6-4A9D-BEDD-90410210865E}"/>
              </a:ext>
            </a:extLst>
          </p:cNvPr>
          <p:cNvSpPr txBox="1"/>
          <p:nvPr/>
        </p:nvSpPr>
        <p:spPr>
          <a:xfrm>
            <a:off x="8393364" y="3926192"/>
            <a:ext cx="339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Sun in the evening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192DF2-2FA4-4DF0-A8A7-04C5A52D223E}"/>
              </a:ext>
            </a:extLst>
          </p:cNvPr>
          <p:cNvSpPr txBox="1"/>
          <p:nvPr/>
        </p:nvSpPr>
        <p:spPr>
          <a:xfrm>
            <a:off x="3242928" y="990599"/>
            <a:ext cx="620941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5000" b="1" dirty="0">
                <a:solidFill>
                  <a:srgbClr val="FF0000"/>
                </a:solidFill>
              </a:rPr>
              <a:t>Directions: N. E. W. S </a:t>
            </a:r>
            <a:endParaRPr lang="en-US" sz="5000" dirty="0"/>
          </a:p>
        </p:txBody>
      </p:sp>
      <p:pic>
        <p:nvPicPr>
          <p:cNvPr id="11" name="Picture 10" descr="The inside of a building&#10;&#10;Description automatically generated">
            <a:extLst>
              <a:ext uri="{FF2B5EF4-FFF2-40B4-BE49-F238E27FC236}">
                <a16:creationId xmlns:a16="http://schemas.microsoft.com/office/drawing/2014/main" id="{5990603F-A73A-40C1-8EEE-FED5E2CC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986" y="3109186"/>
            <a:ext cx="42037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8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9F73B-63FE-4602-ADE9-F90BF9DF8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15" y="1086883"/>
            <a:ext cx="4014363" cy="775231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Constellations</a:t>
            </a:r>
          </a:p>
        </p:txBody>
      </p:sp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1A066D3-6793-48D6-978E-A05ED4BE9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33"/>
          <a:stretch/>
        </p:blipFill>
        <p:spPr>
          <a:xfrm>
            <a:off x="6471480" y="200896"/>
            <a:ext cx="4849305" cy="2908506"/>
          </a:xfrm>
          <a:prstGeom prst="rect">
            <a:avLst/>
          </a:prstGeom>
        </p:spPr>
      </p:pic>
      <p:pic>
        <p:nvPicPr>
          <p:cNvPr id="3" name="Picture 2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4D7EC1DC-8DCD-48F1-B1AD-B51B500F3A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45"/>
          <a:stretch/>
        </p:blipFill>
        <p:spPr>
          <a:xfrm>
            <a:off x="706594" y="2321676"/>
            <a:ext cx="5389406" cy="4103222"/>
          </a:xfrm>
          <a:prstGeom prst="rect">
            <a:avLst/>
          </a:prstGeom>
        </p:spPr>
      </p:pic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8A6624D-72E9-413C-BC80-2AEDD0B28F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" b="55147"/>
          <a:stretch/>
        </p:blipFill>
        <p:spPr>
          <a:xfrm>
            <a:off x="6574985" y="3519377"/>
            <a:ext cx="4849305" cy="319098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8D08CB8-4FE8-415D-A6B1-6A83F638A0B5}"/>
              </a:ext>
            </a:extLst>
          </p:cNvPr>
          <p:cNvSpPr txBox="1">
            <a:spLocks/>
          </p:cNvSpPr>
          <p:nvPr/>
        </p:nvSpPr>
        <p:spPr>
          <a:xfrm>
            <a:off x="354043" y="178247"/>
            <a:ext cx="4249855" cy="640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000" b="1" dirty="0">
                <a:solidFill>
                  <a:srgbClr val="00B0F0"/>
                </a:solidFill>
                <a:latin typeface="+mn-lt"/>
              </a:rPr>
              <a:t>Learning @Home</a:t>
            </a:r>
          </a:p>
        </p:txBody>
      </p:sp>
    </p:spTree>
    <p:extLst>
      <p:ext uri="{BB962C8B-B14F-4D97-AF65-F5344CB8AC3E}">
        <p14:creationId xmlns:p14="http://schemas.microsoft.com/office/powerpoint/2010/main" val="251216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2B808DF-EF7C-4955-9E86-788A6F6A5F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73"/>
          <a:stretch/>
        </p:blipFill>
        <p:spPr>
          <a:xfrm>
            <a:off x="513165" y="2236237"/>
            <a:ext cx="3700918" cy="4000049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810D142-AAE7-4B92-B50B-3A220110D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32" y="2085216"/>
            <a:ext cx="3012336" cy="4554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C5441A-0377-4632-BCD9-58053ADFF216}"/>
              </a:ext>
            </a:extLst>
          </p:cNvPr>
          <p:cNvSpPr txBox="1">
            <a:spLocks/>
          </p:cNvSpPr>
          <p:nvPr/>
        </p:nvSpPr>
        <p:spPr>
          <a:xfrm>
            <a:off x="1386891" y="1065954"/>
            <a:ext cx="10023675" cy="89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Planets + Rhymes to do constellation hopping!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93E3F0-9CB6-4443-BA4F-942CA9A44BE0}"/>
              </a:ext>
            </a:extLst>
          </p:cNvPr>
          <p:cNvSpPr txBox="1">
            <a:spLocks/>
          </p:cNvSpPr>
          <p:nvPr/>
        </p:nvSpPr>
        <p:spPr>
          <a:xfrm>
            <a:off x="354043" y="178247"/>
            <a:ext cx="9077036" cy="7648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000" b="1" dirty="0">
                <a:solidFill>
                  <a:srgbClr val="00B0F0"/>
                </a:solidFill>
                <a:latin typeface="+mn-lt"/>
              </a:rPr>
              <a:t>Learning @RASC Bayview Village Park</a:t>
            </a:r>
          </a:p>
        </p:txBody>
      </p:sp>
      <p:pic>
        <p:nvPicPr>
          <p:cNvPr id="11" name="Picture 10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1A9AC5D-B7A9-4CFE-94EF-60FC5E2831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5"/>
          <a:stretch/>
        </p:blipFill>
        <p:spPr>
          <a:xfrm>
            <a:off x="7703308" y="2638393"/>
            <a:ext cx="4203913" cy="333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87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049D-2D65-478C-9C99-F0488AA9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059" y="1068582"/>
            <a:ext cx="9601457" cy="764815"/>
          </a:xfrm>
        </p:spPr>
        <p:txBody>
          <a:bodyPr>
            <a:normAutofit/>
          </a:bodyPr>
          <a:lstStyle/>
          <a:p>
            <a:pPr algn="ctr"/>
            <a:r>
              <a:rPr lang="en-CA" sz="4200" b="1" dirty="0">
                <a:solidFill>
                  <a:srgbClr val="FF0000"/>
                </a:solidFill>
              </a:rPr>
              <a:t>Star Finder, Telescopes and Binoculars</a:t>
            </a:r>
          </a:p>
        </p:txBody>
      </p:sp>
      <p:pic>
        <p:nvPicPr>
          <p:cNvPr id="1026" name="Picture 2" descr="Star Finder - Dunlap Institute">
            <a:extLst>
              <a:ext uri="{FF2B5EF4-FFF2-40B4-BE49-F238E27FC236}">
                <a16:creationId xmlns:a16="http://schemas.microsoft.com/office/drawing/2014/main" id="{11FA5100-333C-4FB4-87B4-298504AF3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30" y="2412775"/>
            <a:ext cx="3600637" cy="351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163313D-984B-4DF5-A65A-A1470952AF56}"/>
              </a:ext>
            </a:extLst>
          </p:cNvPr>
          <p:cNvSpPr txBox="1">
            <a:spLocks/>
          </p:cNvSpPr>
          <p:nvPr/>
        </p:nvSpPr>
        <p:spPr>
          <a:xfrm>
            <a:off x="354043" y="178247"/>
            <a:ext cx="11428985" cy="7648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000" b="1" dirty="0">
                <a:solidFill>
                  <a:srgbClr val="00B0F0"/>
                </a:solidFill>
                <a:latin typeface="+mn-lt"/>
              </a:rPr>
              <a:t>Learning @RASC NOVA Lectures at Fort York Library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4351AB-E73D-43D4-83E3-04F9DC10A8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2" t="22844" r="35478" b="42602"/>
          <a:stretch/>
        </p:blipFill>
        <p:spPr>
          <a:xfrm>
            <a:off x="4914971" y="2209881"/>
            <a:ext cx="6363540" cy="339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9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E2446-8C8A-4155-95D1-4486D2604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573" y="2038641"/>
            <a:ext cx="10415662" cy="4281136"/>
          </a:xfrm>
        </p:spPr>
        <p:txBody>
          <a:bodyPr>
            <a:normAutofit/>
          </a:bodyPr>
          <a:lstStyle/>
          <a:p>
            <a:r>
              <a:rPr lang="en-CA" sz="3000" b="1" i="1" dirty="0">
                <a:solidFill>
                  <a:srgbClr val="FF0000"/>
                </a:solidFill>
              </a:rPr>
              <a:t>Sky this Month presentations</a:t>
            </a:r>
            <a:br>
              <a:rPr lang="en-CA" sz="3000" b="1" i="1" dirty="0">
                <a:solidFill>
                  <a:srgbClr val="FF0000"/>
                </a:solidFill>
              </a:rPr>
            </a:br>
            <a:br>
              <a:rPr lang="en-CA" sz="3000" b="1" i="1" dirty="0">
                <a:solidFill>
                  <a:srgbClr val="FF0000"/>
                </a:solidFill>
              </a:rPr>
            </a:br>
            <a:r>
              <a:rPr lang="en-CA" sz="3000" b="1" i="1" dirty="0">
                <a:solidFill>
                  <a:srgbClr val="FF0000"/>
                </a:solidFill>
              </a:rPr>
              <a:t>Solar Eclipses</a:t>
            </a:r>
            <a:br>
              <a:rPr lang="en-CA" sz="3000" b="1" i="1" dirty="0">
                <a:solidFill>
                  <a:srgbClr val="FF0000"/>
                </a:solidFill>
              </a:rPr>
            </a:br>
            <a:br>
              <a:rPr lang="en-CA" sz="3000" b="1" i="1" dirty="0">
                <a:solidFill>
                  <a:srgbClr val="FF0000"/>
                </a:solidFill>
              </a:rPr>
            </a:br>
            <a:r>
              <a:rPr lang="en-CA" sz="3000" b="1" i="1" dirty="0">
                <a:solidFill>
                  <a:srgbClr val="FF0000"/>
                </a:solidFill>
              </a:rPr>
              <a:t>Projects taken by members</a:t>
            </a:r>
            <a:br>
              <a:rPr lang="en-CA" sz="3000" b="1" i="1" dirty="0">
                <a:solidFill>
                  <a:srgbClr val="FF0000"/>
                </a:solidFill>
              </a:rPr>
            </a:br>
            <a:br>
              <a:rPr lang="en-CA" sz="3000" b="1" i="1" dirty="0">
                <a:solidFill>
                  <a:srgbClr val="FF0000"/>
                </a:solidFill>
              </a:rPr>
            </a:br>
            <a:r>
              <a:rPr lang="en-CA" sz="3000" b="1" i="1" dirty="0">
                <a:solidFill>
                  <a:srgbClr val="FF0000"/>
                </a:solidFill>
              </a:rPr>
              <a:t>Meteor Showers, Comets, Globular Clusters </a:t>
            </a:r>
            <a:br>
              <a:rPr lang="en-CA" sz="3000" b="1" i="1" dirty="0">
                <a:solidFill>
                  <a:srgbClr val="FF0000"/>
                </a:solidFill>
              </a:rPr>
            </a:br>
            <a:br>
              <a:rPr lang="en-CA" sz="3000" b="1" i="1" dirty="0">
                <a:solidFill>
                  <a:srgbClr val="FF0000"/>
                </a:solidFill>
              </a:rPr>
            </a:br>
            <a:r>
              <a:rPr lang="en-CA" sz="3000" b="1" i="1" dirty="0">
                <a:solidFill>
                  <a:srgbClr val="FF0000"/>
                </a:solidFill>
              </a:rPr>
              <a:t>International Space Station passes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AFCCEE-FB50-4BB8-888E-D65FA7E547BF}"/>
              </a:ext>
            </a:extLst>
          </p:cNvPr>
          <p:cNvSpPr txBox="1">
            <a:spLocks/>
          </p:cNvSpPr>
          <p:nvPr/>
        </p:nvSpPr>
        <p:spPr>
          <a:xfrm>
            <a:off x="381507" y="378937"/>
            <a:ext cx="11428985" cy="1108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000" b="1" dirty="0">
                <a:solidFill>
                  <a:srgbClr val="00B0F0"/>
                </a:solidFill>
                <a:latin typeface="+mn-lt"/>
              </a:rPr>
              <a:t>Learning @RASC Talks at Ontario Science Centre, David Dunlap Observatory and University of Toronto</a:t>
            </a:r>
          </a:p>
        </p:txBody>
      </p:sp>
      <p:pic>
        <p:nvPicPr>
          <p:cNvPr id="1026" name="Picture 2" descr="Heavens-Above Pro - Apps on Google Play">
            <a:extLst>
              <a:ext uri="{FF2B5EF4-FFF2-40B4-BE49-F238E27FC236}">
                <a16:creationId xmlns:a16="http://schemas.microsoft.com/office/drawing/2014/main" id="{1C54E42D-BF81-4939-B0C0-69CC7A393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927" y="417920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71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bject, telescope, person, sitting&#10;&#10;Description automatically generated">
            <a:extLst>
              <a:ext uri="{FF2B5EF4-FFF2-40B4-BE49-F238E27FC236}">
                <a16:creationId xmlns:a16="http://schemas.microsoft.com/office/drawing/2014/main" id="{3A15DCAF-CD0A-43DB-BBCA-65C83B066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3" y="1796901"/>
            <a:ext cx="5915898" cy="4419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377148-1CC8-49B2-8F12-B231C898A8B1}"/>
              </a:ext>
            </a:extLst>
          </p:cNvPr>
          <p:cNvSpPr txBox="1"/>
          <p:nvPr/>
        </p:nvSpPr>
        <p:spPr>
          <a:xfrm>
            <a:off x="428933" y="188196"/>
            <a:ext cx="10539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rgbClr val="00B0F0"/>
                </a:solidFill>
              </a:rPr>
              <a:t>Learning @Carr Astronomical Observatory</a:t>
            </a:r>
          </a:p>
        </p:txBody>
      </p:sp>
      <p:pic>
        <p:nvPicPr>
          <p:cNvPr id="9" name="Picture 8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A9DC7EC7-F7A4-4B66-8C7F-7D52D243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07"/>
          <a:stretch/>
        </p:blipFill>
        <p:spPr>
          <a:xfrm>
            <a:off x="7474688" y="1796901"/>
            <a:ext cx="3493769" cy="456091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5BEEFDA-1360-4F88-9262-DF59A451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26" y="1080622"/>
            <a:ext cx="10515600" cy="531739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rgbClr val="FF0000"/>
                </a:solidFill>
              </a:rPr>
              <a:t>Observing technique and Observing plans</a:t>
            </a:r>
          </a:p>
        </p:txBody>
      </p:sp>
    </p:spTree>
    <p:extLst>
      <p:ext uri="{BB962C8B-B14F-4D97-AF65-F5344CB8AC3E}">
        <p14:creationId xmlns:p14="http://schemas.microsoft.com/office/powerpoint/2010/main" val="1547241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FD7C9-DA04-42C0-A94B-5D0FD684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68" y="345650"/>
            <a:ext cx="10474841" cy="793824"/>
          </a:xfrm>
        </p:spPr>
        <p:txBody>
          <a:bodyPr/>
          <a:lstStyle/>
          <a:p>
            <a:pPr algn="ctr"/>
            <a:r>
              <a:rPr lang="en-CA" b="1" dirty="0">
                <a:solidFill>
                  <a:srgbClr val="FF0000"/>
                </a:solidFill>
              </a:rPr>
              <a:t>Universe keeps moving around me!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52ED72-C6B6-483B-B55A-293646639E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733798"/>
              </p:ext>
            </p:extLst>
          </p:nvPr>
        </p:nvGraphicFramePr>
        <p:xfrm>
          <a:off x="1333848" y="1770078"/>
          <a:ext cx="10213110" cy="43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250">
                  <a:extLst>
                    <a:ext uri="{9D8B030D-6E8A-4147-A177-3AD203B41FA5}">
                      <a16:colId xmlns:a16="http://schemas.microsoft.com/office/drawing/2014/main" val="2121874723"/>
                    </a:ext>
                  </a:extLst>
                </a:gridCol>
                <a:gridCol w="6485860">
                  <a:extLst>
                    <a:ext uri="{9D8B030D-6E8A-4147-A177-3AD203B41FA5}">
                      <a16:colId xmlns:a16="http://schemas.microsoft.com/office/drawing/2014/main" val="3227542960"/>
                    </a:ext>
                  </a:extLst>
                </a:gridCol>
              </a:tblGrid>
              <a:tr h="719382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/>
                        <a:t> If I Observe for…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/>
                        <a:t>What changes do I see?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03309"/>
                  </a:ext>
                </a:extLst>
              </a:tr>
              <a:tr h="748450">
                <a:tc>
                  <a:txBody>
                    <a:bodyPr/>
                    <a:lstStyle/>
                    <a:p>
                      <a:pPr algn="ctr"/>
                      <a:r>
                        <a:rPr lang="en-CA" sz="3500" b="1" dirty="0">
                          <a:solidFill>
                            <a:schemeClr val="accent2"/>
                          </a:solidFill>
                        </a:rPr>
                        <a:t>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rgbClr val="7030A0"/>
                          </a:solidFill>
                        </a:rPr>
                        <a:t>Movement of Sun shadows (using sundial)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23257"/>
                  </a:ext>
                </a:extLst>
              </a:tr>
              <a:tr h="719382">
                <a:tc>
                  <a:txBody>
                    <a:bodyPr/>
                    <a:lstStyle/>
                    <a:p>
                      <a:pPr algn="ctr"/>
                      <a:r>
                        <a:rPr lang="en-CA" sz="3500" b="1" dirty="0">
                          <a:solidFill>
                            <a:schemeClr val="accent2"/>
                          </a:solidFill>
                        </a:rPr>
                        <a:t>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rgbClr val="7030A0"/>
                          </a:solidFill>
                        </a:rPr>
                        <a:t>Change of Position of the Moon and Planets in the night sky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19525"/>
                  </a:ext>
                </a:extLst>
              </a:tr>
              <a:tr h="719382">
                <a:tc>
                  <a:txBody>
                    <a:bodyPr/>
                    <a:lstStyle/>
                    <a:p>
                      <a:pPr algn="ctr"/>
                      <a:r>
                        <a:rPr lang="en-CA" sz="3500" b="1" dirty="0">
                          <a:solidFill>
                            <a:schemeClr val="accent2"/>
                          </a:solidFill>
                        </a:rPr>
                        <a:t>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rgbClr val="7030A0"/>
                          </a:solidFill>
                        </a:rPr>
                        <a:t>Phases of the Moon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926905"/>
                  </a:ext>
                </a:extLst>
              </a:tr>
              <a:tr h="719382">
                <a:tc>
                  <a:txBody>
                    <a:bodyPr/>
                    <a:lstStyle/>
                    <a:p>
                      <a:pPr algn="ctr"/>
                      <a:r>
                        <a:rPr lang="en-CA" sz="3500" b="1" dirty="0">
                          <a:solidFill>
                            <a:schemeClr val="accent2"/>
                          </a:solidFill>
                        </a:rPr>
                        <a:t>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rgbClr val="7030A0"/>
                          </a:solidFill>
                        </a:rPr>
                        <a:t>2 Sky Objects come together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00323"/>
                  </a:ext>
                </a:extLst>
              </a:tr>
              <a:tr h="719382">
                <a:tc>
                  <a:txBody>
                    <a:bodyPr/>
                    <a:lstStyle/>
                    <a:p>
                      <a:pPr algn="ctr"/>
                      <a:r>
                        <a:rPr lang="en-CA" sz="3500" b="1" dirty="0">
                          <a:solidFill>
                            <a:schemeClr val="accent2"/>
                          </a:solidFill>
                        </a:rPr>
                        <a:t>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rgbClr val="7030A0"/>
                          </a:solidFill>
                        </a:rPr>
                        <a:t>News Constellations appear at Night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09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40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2D961-B92A-4C55-8DD8-716B0128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858500" cy="1325563"/>
          </a:xfrm>
        </p:spPr>
        <p:txBody>
          <a:bodyPr/>
          <a:lstStyle/>
          <a:p>
            <a:pPr algn="ctr"/>
            <a:r>
              <a:rPr lang="en-CA" b="1" u="sng" dirty="0">
                <a:solidFill>
                  <a:srgbClr val="FF0000"/>
                </a:solidFill>
              </a:rPr>
              <a:t>Minutes Time Cycle</a:t>
            </a:r>
            <a:r>
              <a:rPr lang="en-CA" b="1" dirty="0">
                <a:solidFill>
                  <a:srgbClr val="FF0000"/>
                </a:solidFill>
              </a:rPr>
              <a:t>: Movement of Sun Shadows (using sundial)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30B7A-B663-4A4C-A014-1923FE7B1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932" y="2666474"/>
            <a:ext cx="4482054" cy="33462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7F7F9B-A2EC-4CB8-A103-517B27EB5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23" t="13574" r="9720" b="26007"/>
          <a:stretch/>
        </p:blipFill>
        <p:spPr>
          <a:xfrm>
            <a:off x="1142826" y="2666475"/>
            <a:ext cx="4781724" cy="334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9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2822-A2A7-4864-B8F2-6CB512CB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357" y="138224"/>
            <a:ext cx="10515600" cy="874505"/>
          </a:xfrm>
        </p:spPr>
        <p:txBody>
          <a:bodyPr>
            <a:normAutofit/>
          </a:bodyPr>
          <a:lstStyle/>
          <a:p>
            <a:pPr algn="ctr"/>
            <a:r>
              <a:rPr lang="en-CA" b="1" u="sng" dirty="0">
                <a:solidFill>
                  <a:srgbClr val="FF0000"/>
                </a:solidFill>
              </a:rPr>
              <a:t>Hours Time Cycle</a:t>
            </a:r>
            <a:r>
              <a:rPr lang="en-CA" b="1" dirty="0">
                <a:solidFill>
                  <a:srgbClr val="FF0000"/>
                </a:solidFill>
              </a:rPr>
              <a:t>: Movement of Moon 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EF3E11-B12C-43EE-BCDA-FE46E799A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2" t="17913" r="22923"/>
          <a:stretch/>
        </p:blipFill>
        <p:spPr>
          <a:xfrm>
            <a:off x="1288650" y="1370122"/>
            <a:ext cx="3115339" cy="4585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2D6785-5BAF-47DF-A677-65E3909BA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57" r="8573"/>
          <a:stretch/>
        </p:blipFill>
        <p:spPr>
          <a:xfrm>
            <a:off x="6943186" y="1543438"/>
            <a:ext cx="3842424" cy="42392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27EF1A-9637-469B-A11B-B6247B815DF1}"/>
              </a:ext>
            </a:extLst>
          </p:cNvPr>
          <p:cNvSpPr txBox="1"/>
          <p:nvPr/>
        </p:nvSpPr>
        <p:spPr>
          <a:xfrm>
            <a:off x="1685273" y="6128707"/>
            <a:ext cx="2556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 September 2020, 10pm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710200-3EEF-4A92-BBDD-E0F1686DD01B}"/>
              </a:ext>
            </a:extLst>
          </p:cNvPr>
          <p:cNvSpPr txBox="1"/>
          <p:nvPr/>
        </p:nvSpPr>
        <p:spPr>
          <a:xfrm>
            <a:off x="7664470" y="6082665"/>
            <a:ext cx="312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 September 2020, 11pm </a:t>
            </a:r>
          </a:p>
        </p:txBody>
      </p:sp>
    </p:spTree>
    <p:extLst>
      <p:ext uri="{BB962C8B-B14F-4D97-AF65-F5344CB8AC3E}">
        <p14:creationId xmlns:p14="http://schemas.microsoft.com/office/powerpoint/2010/main" val="3244386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17B3BD-BAC3-4DB0-9DF1-03CB8D0FB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481" t="4175" r="14707" b="39259"/>
          <a:stretch/>
        </p:blipFill>
        <p:spPr>
          <a:xfrm>
            <a:off x="292802" y="2315655"/>
            <a:ext cx="2276187" cy="2476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D233A-2A59-4789-8A25-355B980F2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06" t="48485" r="51545" b="27946"/>
          <a:stretch/>
        </p:blipFill>
        <p:spPr>
          <a:xfrm>
            <a:off x="6685280" y="2315654"/>
            <a:ext cx="2203470" cy="25260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1F4CE1-3352-45C0-8370-2033036162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79" t="40049" r="26797" b="46818"/>
          <a:stretch/>
        </p:blipFill>
        <p:spPr>
          <a:xfrm>
            <a:off x="3403716" y="2315654"/>
            <a:ext cx="2203470" cy="24766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42FAEB-644C-4188-B191-176625EC5320}"/>
              </a:ext>
            </a:extLst>
          </p:cNvPr>
          <p:cNvSpPr txBox="1"/>
          <p:nvPr/>
        </p:nvSpPr>
        <p:spPr>
          <a:xfrm>
            <a:off x="6685280" y="5010756"/>
            <a:ext cx="235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00B0F0"/>
                </a:solidFill>
              </a:rPr>
              <a:t>Waning Crescent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51177-E4ED-45D7-8BBD-DC5413289051}"/>
              </a:ext>
            </a:extLst>
          </p:cNvPr>
          <p:cNvSpPr txBox="1"/>
          <p:nvPr/>
        </p:nvSpPr>
        <p:spPr>
          <a:xfrm>
            <a:off x="771526" y="4982764"/>
            <a:ext cx="146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00B0F0"/>
                </a:solidFill>
              </a:rPr>
              <a:t>Full Moon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4FDDE-E0FB-466B-A42C-2EA89032B100}"/>
              </a:ext>
            </a:extLst>
          </p:cNvPr>
          <p:cNvSpPr txBox="1"/>
          <p:nvPr/>
        </p:nvSpPr>
        <p:spPr>
          <a:xfrm>
            <a:off x="3985992" y="4999374"/>
            <a:ext cx="235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00B0F0"/>
                </a:solidFill>
              </a:rPr>
              <a:t>Last Quarter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4C7FFB-D93B-4A37-AF1A-29E4799536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989" t="41421" r="24862" b="51430"/>
          <a:stretch/>
        </p:blipFill>
        <p:spPr>
          <a:xfrm>
            <a:off x="9825933" y="2315655"/>
            <a:ext cx="1963495" cy="25260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C04129-F181-483D-AC85-CFB63C4E152D}"/>
              </a:ext>
            </a:extLst>
          </p:cNvPr>
          <p:cNvSpPr txBox="1"/>
          <p:nvPr/>
        </p:nvSpPr>
        <p:spPr>
          <a:xfrm>
            <a:off x="9959283" y="4980559"/>
            <a:ext cx="1963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00B0F0"/>
                </a:solidFill>
              </a:rPr>
              <a:t>New Moon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FE0D2A-7DC8-4F97-A14E-B88C4E9DD83E}"/>
              </a:ext>
            </a:extLst>
          </p:cNvPr>
          <p:cNvSpPr txBox="1"/>
          <p:nvPr/>
        </p:nvSpPr>
        <p:spPr>
          <a:xfrm>
            <a:off x="9959283" y="1777675"/>
            <a:ext cx="1737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Coming Soon!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F009C5D-0EF1-4945-B4A2-2AB742BBE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33" y="245439"/>
            <a:ext cx="10515600" cy="874505"/>
          </a:xfrm>
        </p:spPr>
        <p:txBody>
          <a:bodyPr>
            <a:normAutofit/>
          </a:bodyPr>
          <a:lstStyle/>
          <a:p>
            <a:pPr algn="ctr"/>
            <a:r>
              <a:rPr lang="en-CA" b="1" u="sng" dirty="0">
                <a:solidFill>
                  <a:srgbClr val="FF0000"/>
                </a:solidFill>
              </a:rPr>
              <a:t>Days Time Cycle: </a:t>
            </a:r>
            <a:r>
              <a:rPr lang="en-CA" b="1" dirty="0">
                <a:solidFill>
                  <a:srgbClr val="FF0000"/>
                </a:solidFill>
              </a:rPr>
              <a:t>Phases of Moon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6789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F95E995-543C-49B8-8A28-385E6C801B80}"/>
              </a:ext>
            </a:extLst>
          </p:cNvPr>
          <p:cNvSpPr txBox="1"/>
          <p:nvPr/>
        </p:nvSpPr>
        <p:spPr>
          <a:xfrm>
            <a:off x="206113" y="2101281"/>
            <a:ext cx="203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September 1, 2020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4D5424-4F2C-4A84-84F5-E0FC7F420864}"/>
              </a:ext>
            </a:extLst>
          </p:cNvPr>
          <p:cNvSpPr txBox="1"/>
          <p:nvPr/>
        </p:nvSpPr>
        <p:spPr>
          <a:xfrm>
            <a:off x="206113" y="5240420"/>
            <a:ext cx="225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September 9, 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29F2AD-8B5E-4535-A2BB-2BA0A7E4B88D}"/>
              </a:ext>
            </a:extLst>
          </p:cNvPr>
          <p:cNvSpPr txBox="1"/>
          <p:nvPr/>
        </p:nvSpPr>
        <p:spPr>
          <a:xfrm>
            <a:off x="4594195" y="989848"/>
            <a:ext cx="43158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>
                <a:solidFill>
                  <a:srgbClr val="00B0F0"/>
                </a:solidFill>
              </a:rPr>
              <a:t>Moon and Mars Distance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8B7290-BD17-4296-BF1F-0975213A6312}"/>
              </a:ext>
            </a:extLst>
          </p:cNvPr>
          <p:cNvSpPr txBox="1"/>
          <p:nvPr/>
        </p:nvSpPr>
        <p:spPr>
          <a:xfrm>
            <a:off x="985737" y="6047857"/>
            <a:ext cx="92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Moon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533C88-14C4-4468-9746-F564BBF43572}"/>
              </a:ext>
            </a:extLst>
          </p:cNvPr>
          <p:cNvSpPr txBox="1">
            <a:spLocks/>
          </p:cNvSpPr>
          <p:nvPr/>
        </p:nvSpPr>
        <p:spPr>
          <a:xfrm>
            <a:off x="654567" y="128973"/>
            <a:ext cx="10515600" cy="874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b="1" u="sng" dirty="0">
                <a:solidFill>
                  <a:srgbClr val="FF0000"/>
                </a:solidFill>
              </a:rPr>
              <a:t>Weeks Time Cycle: </a:t>
            </a:r>
            <a:r>
              <a:rPr lang="en-CA" b="1" dirty="0">
                <a:solidFill>
                  <a:srgbClr val="FF0000"/>
                </a:solidFill>
              </a:rPr>
              <a:t>2 Sky objects coming closer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5E99C6-9977-4F79-BB52-3405A7D01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25" t="17384" b="51882"/>
          <a:stretch/>
        </p:blipFill>
        <p:spPr>
          <a:xfrm>
            <a:off x="2916866" y="1751850"/>
            <a:ext cx="8175584" cy="181259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803443-F74E-442A-BB58-0133488DFA23}"/>
              </a:ext>
            </a:extLst>
          </p:cNvPr>
          <p:cNvCxnSpPr>
            <a:cxnSpLocks/>
          </p:cNvCxnSpPr>
          <p:nvPr/>
        </p:nvCxnSpPr>
        <p:spPr>
          <a:xfrm flipV="1">
            <a:off x="1608424" y="2470613"/>
            <a:ext cx="5396234" cy="108131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F7E5AFF-19C5-4A9B-A4B2-B4200CDA699B}"/>
              </a:ext>
            </a:extLst>
          </p:cNvPr>
          <p:cNvSpPr txBox="1"/>
          <p:nvPr/>
        </p:nvSpPr>
        <p:spPr>
          <a:xfrm>
            <a:off x="760718" y="3429000"/>
            <a:ext cx="92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Moon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CCB624-6337-48D0-B647-8216A1AA16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73" t="27185" b="42833"/>
          <a:stretch/>
        </p:blipFill>
        <p:spPr>
          <a:xfrm>
            <a:off x="2819871" y="4644996"/>
            <a:ext cx="8441653" cy="1763552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D47112-5625-44C9-8308-D234BAD292F2}"/>
              </a:ext>
            </a:extLst>
          </p:cNvPr>
          <p:cNvCxnSpPr>
            <a:cxnSpLocks/>
          </p:cNvCxnSpPr>
          <p:nvPr/>
        </p:nvCxnSpPr>
        <p:spPr>
          <a:xfrm flipV="1">
            <a:off x="1646659" y="6086711"/>
            <a:ext cx="1045509" cy="21455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4DA01F-CD59-4C0D-B162-23FB1D5442BC}"/>
              </a:ext>
            </a:extLst>
          </p:cNvPr>
          <p:cNvCxnSpPr>
            <a:cxnSpLocks/>
          </p:cNvCxnSpPr>
          <p:nvPr/>
        </p:nvCxnSpPr>
        <p:spPr>
          <a:xfrm flipV="1">
            <a:off x="985737" y="2750766"/>
            <a:ext cx="3608458" cy="43183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810C533-B2A7-4C01-8150-046D8ABFC2A6}"/>
              </a:ext>
            </a:extLst>
          </p:cNvPr>
          <p:cNvSpPr txBox="1"/>
          <p:nvPr/>
        </p:nvSpPr>
        <p:spPr>
          <a:xfrm>
            <a:off x="176761" y="2999500"/>
            <a:ext cx="92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Mars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1C76AE-7E28-401D-BAF9-955FE3FF05AB}"/>
              </a:ext>
            </a:extLst>
          </p:cNvPr>
          <p:cNvSpPr txBox="1"/>
          <p:nvPr/>
        </p:nvSpPr>
        <p:spPr>
          <a:xfrm>
            <a:off x="245552" y="5824658"/>
            <a:ext cx="92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Mars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8F9110-9DFD-4AF9-9567-B5C12362E615}"/>
              </a:ext>
            </a:extLst>
          </p:cNvPr>
          <p:cNvCxnSpPr>
            <a:cxnSpLocks/>
          </p:cNvCxnSpPr>
          <p:nvPr/>
        </p:nvCxnSpPr>
        <p:spPr>
          <a:xfrm flipV="1">
            <a:off x="985737" y="5185364"/>
            <a:ext cx="4330542" cy="78643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780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CC0B3E4D-1DDC-460C-9477-10C0955B3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3" r="39513"/>
          <a:stretch/>
        </p:blipFill>
        <p:spPr>
          <a:xfrm>
            <a:off x="902479" y="2528476"/>
            <a:ext cx="4902076" cy="317470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E643B28-8384-46F3-A12E-D922A20BF6C9}"/>
              </a:ext>
            </a:extLst>
          </p:cNvPr>
          <p:cNvSpPr txBox="1">
            <a:spLocks/>
          </p:cNvSpPr>
          <p:nvPr/>
        </p:nvSpPr>
        <p:spPr>
          <a:xfrm>
            <a:off x="369842" y="186472"/>
            <a:ext cx="11559887" cy="1245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b="1" u="sng" dirty="0">
                <a:solidFill>
                  <a:srgbClr val="FF0000"/>
                </a:solidFill>
              </a:rPr>
              <a:t>Months Time Cycle: </a:t>
            </a:r>
            <a:r>
              <a:rPr lang="en-CA" b="1" dirty="0">
                <a:solidFill>
                  <a:srgbClr val="FF0000"/>
                </a:solidFill>
              </a:rPr>
              <a:t>New constellations appear in the Sky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2AEAC8-3196-424C-915C-3A0C49266E51}"/>
              </a:ext>
            </a:extLst>
          </p:cNvPr>
          <p:cNvSpPr txBox="1"/>
          <p:nvPr/>
        </p:nvSpPr>
        <p:spPr>
          <a:xfrm>
            <a:off x="2966485" y="1564646"/>
            <a:ext cx="72407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>
                <a:solidFill>
                  <a:srgbClr val="00B0F0"/>
                </a:solidFill>
              </a:rPr>
              <a:t>Summer and Winter Season Constellations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710C52-E2D5-48E6-9E28-515B30777F58}"/>
              </a:ext>
            </a:extLst>
          </p:cNvPr>
          <p:cNvSpPr txBox="1"/>
          <p:nvPr/>
        </p:nvSpPr>
        <p:spPr>
          <a:xfrm>
            <a:off x="1726020" y="5836018"/>
            <a:ext cx="2994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>
                <a:solidFill>
                  <a:srgbClr val="00B0F0"/>
                </a:solidFill>
              </a:rPr>
              <a:t>Summer Triangle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16C5A1-9E22-45D9-B503-C267773F3F16}"/>
              </a:ext>
            </a:extLst>
          </p:cNvPr>
          <p:cNvSpPr txBox="1"/>
          <p:nvPr/>
        </p:nvSpPr>
        <p:spPr>
          <a:xfrm>
            <a:off x="8468831" y="5703185"/>
            <a:ext cx="23125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>
                <a:solidFill>
                  <a:srgbClr val="00B0F0"/>
                </a:solidFill>
              </a:rPr>
              <a:t>Orion</a:t>
            </a:r>
          </a:p>
        </p:txBody>
      </p:sp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0B55265-962C-4497-B9B2-D1D699F956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1" t="10672" r="39280" b="1841"/>
          <a:stretch/>
        </p:blipFill>
        <p:spPr>
          <a:xfrm rot="5400000">
            <a:off x="7684022" y="2097684"/>
            <a:ext cx="3174707" cy="403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1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CF56-9C91-4DEF-BA4F-C6F029E8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24" y="193776"/>
            <a:ext cx="11541252" cy="836354"/>
          </a:xfrm>
        </p:spPr>
        <p:txBody>
          <a:bodyPr>
            <a:noAutofit/>
          </a:bodyPr>
          <a:lstStyle/>
          <a:p>
            <a:pPr algn="ctr"/>
            <a:r>
              <a:rPr lang="en-CA" b="1" dirty="0">
                <a:solidFill>
                  <a:srgbClr val="FF0000"/>
                </a:solidFill>
              </a:rPr>
              <a:t>Made many Astronomy Instruments + Space Projects!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88568D2-9FAA-46D2-B315-6E86AE816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4" y="995046"/>
            <a:ext cx="3421567" cy="255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380C48-F678-4D74-9C99-E2B70D0E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509" y="995046"/>
            <a:ext cx="2882217" cy="288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mo">
            <a:extLst>
              <a:ext uri="{FF2B5EF4-FFF2-40B4-BE49-F238E27FC236}">
                <a16:creationId xmlns:a16="http://schemas.microsoft.com/office/drawing/2014/main" id="{2262013A-5233-4543-988E-21A4E01E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23" y="4097568"/>
            <a:ext cx="3847453" cy="256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rushi">
            <a:extLst>
              <a:ext uri="{FF2B5EF4-FFF2-40B4-BE49-F238E27FC236}">
                <a16:creationId xmlns:a16="http://schemas.microsoft.com/office/drawing/2014/main" id="{6B394768-9D91-4986-AA61-5EFD3A837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24" y="3877263"/>
            <a:ext cx="4090385" cy="27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alacticbot-mars">
            <a:extLst>
              <a:ext uri="{FF2B5EF4-FFF2-40B4-BE49-F238E27FC236}">
                <a16:creationId xmlns:a16="http://schemas.microsoft.com/office/drawing/2014/main" id="{D0734309-671C-4D70-A5B0-A23583BD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93" y="1875098"/>
            <a:ext cx="2995572" cy="399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217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4228-28B8-4D60-84CF-BE1A788DC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1" y="216269"/>
            <a:ext cx="1112342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rgbClr val="FF0000"/>
                </a:solidFill>
              </a:rPr>
              <a:t>11 Presentations @ RASC Recreational Astronomy Nights + </a:t>
            </a:r>
            <a:r>
              <a:rPr lang="en-CA" sz="4400" dirty="0">
                <a:solidFill>
                  <a:srgbClr val="00B0F0"/>
                </a:solidFill>
              </a:rPr>
              <a:t>my first solo Astronomy presentation!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musical1">
            <a:extLst>
              <a:ext uri="{FF2B5EF4-FFF2-40B4-BE49-F238E27FC236}">
                <a16:creationId xmlns:a16="http://schemas.microsoft.com/office/drawing/2014/main" id="{36478071-F6B7-4D50-A843-3E019EEFC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688" y="4078891"/>
            <a:ext cx="3341656" cy="249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186126-BCA5-4F4F-81F8-9ECA9A113E3C}"/>
              </a:ext>
            </a:extLst>
          </p:cNvPr>
          <p:cNvSpPr txBox="1"/>
          <p:nvPr/>
        </p:nvSpPr>
        <p:spPr>
          <a:xfrm>
            <a:off x="6677247" y="1638145"/>
            <a:ext cx="3880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>
                <a:solidFill>
                  <a:srgbClr val="00B0F0"/>
                </a:solidFill>
              </a:rPr>
              <a:t>! </a:t>
            </a:r>
            <a:endParaRPr lang="en-CA" sz="3000" dirty="0">
              <a:solidFill>
                <a:srgbClr val="00B0F0"/>
              </a:solidFill>
            </a:endParaRPr>
          </a:p>
        </p:txBody>
      </p:sp>
      <p:pic>
        <p:nvPicPr>
          <p:cNvPr id="2050" name="Picture 2" descr="Modeling the Deep Space Network">
            <a:extLst>
              <a:ext uri="{FF2B5EF4-FFF2-40B4-BE49-F238E27FC236}">
                <a16:creationId xmlns:a16="http://schemas.microsoft.com/office/drawing/2014/main" id="{E7B180CA-8FF2-4C78-8E5A-9EC9C28DF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6" y="1541832"/>
            <a:ext cx="42100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winging to Stability">
            <a:extLst>
              <a:ext uri="{FF2B5EF4-FFF2-40B4-BE49-F238E27FC236}">
                <a16:creationId xmlns:a16="http://schemas.microsoft.com/office/drawing/2014/main" id="{56543C01-18C6-4810-BDAC-5D930D1AD8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0" t="3835" r="20552"/>
          <a:stretch/>
        </p:blipFill>
        <p:spPr bwMode="auto">
          <a:xfrm>
            <a:off x="123281" y="4287949"/>
            <a:ext cx="4048005" cy="22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&quot;Drop the Drought&quot;, &quot;Yes I Can&quot; and Canadian Space Agency Visit ">
            <a:extLst>
              <a:ext uri="{FF2B5EF4-FFF2-40B4-BE49-F238E27FC236}">
                <a16:creationId xmlns:a16="http://schemas.microsoft.com/office/drawing/2014/main" id="{D96DFD7A-0529-4191-8A6B-75991A984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 t="400" r="18015"/>
          <a:stretch/>
        </p:blipFill>
        <p:spPr bwMode="auto">
          <a:xfrm>
            <a:off x="-38764" y="1541832"/>
            <a:ext cx="421005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rappist-1 Exo Planetary System">
            <a:extLst>
              <a:ext uri="{FF2B5EF4-FFF2-40B4-BE49-F238E27FC236}">
                <a16:creationId xmlns:a16="http://schemas.microsoft.com/office/drawing/2014/main" id="{305B7120-8FE5-4CD7-AC04-B6428A302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5" t="3835" r="18108"/>
          <a:stretch/>
        </p:blipFill>
        <p:spPr bwMode="auto">
          <a:xfrm>
            <a:off x="4357375" y="4287949"/>
            <a:ext cx="3966981" cy="22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Deep Sky Musical">
            <a:extLst>
              <a:ext uri="{FF2B5EF4-FFF2-40B4-BE49-F238E27FC236}">
                <a16:creationId xmlns:a16="http://schemas.microsoft.com/office/drawing/2014/main" id="{A66F29A8-D24F-462D-9B6E-105D8F497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t="152" r="17264"/>
          <a:stretch/>
        </p:blipFill>
        <p:spPr bwMode="auto">
          <a:xfrm>
            <a:off x="8385282" y="1595422"/>
            <a:ext cx="3686260" cy="212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508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795D7-2366-42C3-98EB-39C4E335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31" y="67019"/>
            <a:ext cx="6062330" cy="614202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Won some Awards!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139F9F6-D076-4A22-8D8C-144E3117A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24" y="4036422"/>
            <a:ext cx="3055526" cy="254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asc award">
            <a:extLst>
              <a:ext uri="{FF2B5EF4-FFF2-40B4-BE49-F238E27FC236}">
                <a16:creationId xmlns:a16="http://schemas.microsoft.com/office/drawing/2014/main" id="{C1BE6FB8-AAB4-4112-9126-F63E57EB5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8" y="797386"/>
            <a:ext cx="4135937" cy="275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4A0BB3-5CC8-4C5A-A216-D99313A269B2}"/>
              </a:ext>
            </a:extLst>
          </p:cNvPr>
          <p:cNvSpPr txBox="1"/>
          <p:nvPr/>
        </p:nvSpPr>
        <p:spPr>
          <a:xfrm>
            <a:off x="453995" y="3459209"/>
            <a:ext cx="39212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dirty="0">
                <a:solidFill>
                  <a:srgbClr val="00B0F0"/>
                </a:solidFill>
              </a:rPr>
              <a:t>Jesse Ketchum Award 2017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432F1-5CE1-4C57-A132-EC4450F81800}"/>
              </a:ext>
            </a:extLst>
          </p:cNvPr>
          <p:cNvSpPr txBox="1"/>
          <p:nvPr/>
        </p:nvSpPr>
        <p:spPr>
          <a:xfrm>
            <a:off x="3472334" y="5491796"/>
            <a:ext cx="3055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dirty="0">
                <a:solidFill>
                  <a:srgbClr val="00B0F0"/>
                </a:solidFill>
              </a:rPr>
              <a:t>NASA SpaceApps Winner 2018</a:t>
            </a:r>
          </a:p>
        </p:txBody>
      </p:sp>
      <p:pic>
        <p:nvPicPr>
          <p:cNvPr id="9" name="Picture 6" descr="With new astronaut Jenny">
            <a:extLst>
              <a:ext uri="{FF2B5EF4-FFF2-40B4-BE49-F238E27FC236}">
                <a16:creationId xmlns:a16="http://schemas.microsoft.com/office/drawing/2014/main" id="{25B09FC5-6DF4-441A-9670-037E83D5E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55" t="18601"/>
          <a:stretch/>
        </p:blipFill>
        <p:spPr bwMode="auto">
          <a:xfrm>
            <a:off x="7268901" y="3829230"/>
            <a:ext cx="4192056" cy="248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057416-6BAE-41F7-8CF7-0AEFF085763C}"/>
              </a:ext>
            </a:extLst>
          </p:cNvPr>
          <p:cNvSpPr txBox="1"/>
          <p:nvPr/>
        </p:nvSpPr>
        <p:spPr>
          <a:xfrm>
            <a:off x="6162524" y="6313927"/>
            <a:ext cx="55231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dirty="0">
                <a:solidFill>
                  <a:srgbClr val="00B0F0"/>
                </a:solidFill>
              </a:rPr>
              <a:t>Canada SpaceApps National Winner 2017</a:t>
            </a:r>
          </a:p>
        </p:txBody>
      </p:sp>
      <p:pic>
        <p:nvPicPr>
          <p:cNvPr id="1028" name="Picture 4" descr="Winner">
            <a:extLst>
              <a:ext uri="{FF2B5EF4-FFF2-40B4-BE49-F238E27FC236}">
                <a16:creationId xmlns:a16="http://schemas.microsoft.com/office/drawing/2014/main" id="{B017FA9E-BED0-4F51-87C4-107A9932B6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t="2298" b="7310"/>
          <a:stretch/>
        </p:blipFill>
        <p:spPr bwMode="auto">
          <a:xfrm>
            <a:off x="8574582" y="67019"/>
            <a:ext cx="3349577" cy="362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AA5801-58EB-4325-988B-FAA119071CF9}"/>
              </a:ext>
            </a:extLst>
          </p:cNvPr>
          <p:cNvSpPr txBox="1"/>
          <p:nvPr/>
        </p:nvSpPr>
        <p:spPr>
          <a:xfrm>
            <a:off x="5153260" y="297102"/>
            <a:ext cx="33495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500" dirty="0">
                <a:solidFill>
                  <a:srgbClr val="00B0F0"/>
                </a:solidFill>
              </a:rPr>
              <a:t>2020 Global Winners </a:t>
            </a:r>
          </a:p>
          <a:p>
            <a:pPr algn="r"/>
            <a:r>
              <a:rPr lang="en-CA" sz="2500" dirty="0">
                <a:solidFill>
                  <a:srgbClr val="00B0F0"/>
                </a:solidFill>
              </a:rPr>
              <a:t>NASA SpaceApps COVID19</a:t>
            </a:r>
          </a:p>
          <a:p>
            <a:pPr algn="r"/>
            <a:r>
              <a:rPr lang="en-CA" sz="2500" dirty="0">
                <a:solidFill>
                  <a:srgbClr val="00B0F0"/>
                </a:solidFill>
              </a:rPr>
              <a:t>Challenge</a:t>
            </a:r>
          </a:p>
        </p:txBody>
      </p:sp>
      <p:pic>
        <p:nvPicPr>
          <p:cNvPr id="3074" name="Picture 2" descr="metrotoronto">
            <a:extLst>
              <a:ext uri="{FF2B5EF4-FFF2-40B4-BE49-F238E27FC236}">
                <a16:creationId xmlns:a16="http://schemas.microsoft.com/office/drawing/2014/main" id="{D160B1C0-D7B8-455E-B279-E2CBCB632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15" y="2118867"/>
            <a:ext cx="2796692" cy="292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64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7C4D4-6AD7-4BE6-B0E6-C14BA62C5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1617"/>
            <a:ext cx="11352914" cy="7128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Outreach about RASC in English and </a:t>
            </a:r>
            <a:r>
              <a:rPr lang="en-US" sz="4000" b="1" dirty="0" err="1">
                <a:solidFill>
                  <a:srgbClr val="FF0000"/>
                </a:solidFill>
              </a:rPr>
              <a:t>Francais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2052" name="Picture 4" descr="Mars4">
            <a:extLst>
              <a:ext uri="{FF2B5EF4-FFF2-40B4-BE49-F238E27FC236}">
                <a16:creationId xmlns:a16="http://schemas.microsoft.com/office/drawing/2014/main" id="{9B3612C1-AD6A-4259-96C9-AD0F02BCD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717" y="1099496"/>
            <a:ext cx="4239791" cy="23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rushi self">
            <a:extLst>
              <a:ext uri="{FF2B5EF4-FFF2-40B4-BE49-F238E27FC236}">
                <a16:creationId xmlns:a16="http://schemas.microsoft.com/office/drawing/2014/main" id="{0877E2D7-5F0E-462B-B486-93384723F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32" y="1222399"/>
            <a:ext cx="2684023" cy="357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9181E2-27A1-4149-8374-1B9B701CC875}"/>
              </a:ext>
            </a:extLst>
          </p:cNvPr>
          <p:cNvSpPr txBox="1"/>
          <p:nvPr/>
        </p:nvSpPr>
        <p:spPr>
          <a:xfrm>
            <a:off x="130262" y="4896639"/>
            <a:ext cx="26840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International Day for Women and Girls in Science, </a:t>
            </a:r>
            <a:r>
              <a:rPr lang="en-CA" sz="1800" dirty="0">
                <a:solidFill>
                  <a:srgbClr val="00B0F0"/>
                </a:solidFill>
              </a:rPr>
              <a:t>Ontario Sc</a:t>
            </a:r>
            <a:r>
              <a:rPr lang="en-CA" dirty="0">
                <a:solidFill>
                  <a:srgbClr val="00B0F0"/>
                </a:solidFill>
              </a:rPr>
              <a:t>ience Centre</a:t>
            </a:r>
            <a:endParaRPr lang="en-CA" sz="1800" dirty="0">
              <a:solidFill>
                <a:srgbClr val="00B0F0"/>
              </a:solidFill>
            </a:endParaRPr>
          </a:p>
        </p:txBody>
      </p:sp>
      <p:pic>
        <p:nvPicPr>
          <p:cNvPr id="2058" name="Picture 10" descr="Artash and Arushi sharing information of their NASA SpaceApps 2020 Winning Project &quot;The Masked Scales&quot;">
            <a:extLst>
              <a:ext uri="{FF2B5EF4-FFF2-40B4-BE49-F238E27FC236}">
                <a16:creationId xmlns:a16="http://schemas.microsoft.com/office/drawing/2014/main" id="{FA10F83F-5458-4A13-8FFD-FC5E37C01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249" y="3978819"/>
            <a:ext cx="4731489" cy="240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95237-9E0C-4DE1-ABB5-080DDD638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019" y="1187956"/>
            <a:ext cx="4187449" cy="2355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9375F-D6BF-419B-9A09-91AEB5708BDD}"/>
              </a:ext>
            </a:extLst>
          </p:cNvPr>
          <p:cNvSpPr txBox="1"/>
          <p:nvPr/>
        </p:nvSpPr>
        <p:spPr>
          <a:xfrm>
            <a:off x="8166100" y="6370835"/>
            <a:ext cx="262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dirty="0">
                <a:solidFill>
                  <a:srgbClr val="00B0F0"/>
                </a:solidFill>
              </a:rPr>
              <a:t>CTV News Toronto </a:t>
            </a:r>
            <a:r>
              <a:rPr lang="en-CA" sz="1800" dirty="0">
                <a:solidFill>
                  <a:srgbClr val="00B0F0"/>
                </a:solidFill>
              </a:rPr>
              <a:t>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225E8-ED97-441D-A383-1C8B59E50F64}"/>
              </a:ext>
            </a:extLst>
          </p:cNvPr>
          <p:cNvSpPr txBox="1"/>
          <p:nvPr/>
        </p:nvSpPr>
        <p:spPr>
          <a:xfrm>
            <a:off x="3588415" y="3565426"/>
            <a:ext cx="2507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800" dirty="0">
                <a:solidFill>
                  <a:srgbClr val="00B0F0"/>
                </a:solidFill>
              </a:rPr>
              <a:t>TVO Kids 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D510F-6B44-49DA-93F2-8C8F22BC623B}"/>
              </a:ext>
            </a:extLst>
          </p:cNvPr>
          <p:cNvSpPr txBox="1"/>
          <p:nvPr/>
        </p:nvSpPr>
        <p:spPr>
          <a:xfrm>
            <a:off x="8166100" y="3565426"/>
            <a:ext cx="3294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800" dirty="0">
                <a:solidFill>
                  <a:srgbClr val="00B0F0"/>
                </a:solidFill>
              </a:rPr>
              <a:t>Global News Canada  2020</a:t>
            </a:r>
          </a:p>
        </p:txBody>
      </p:sp>
      <p:pic>
        <p:nvPicPr>
          <p:cNvPr id="9" name="Picture 14" descr="Image">
            <a:extLst>
              <a:ext uri="{FF2B5EF4-FFF2-40B4-BE49-F238E27FC236}">
                <a16:creationId xmlns:a16="http://schemas.microsoft.com/office/drawing/2014/main" id="{64401D74-6680-4F62-89EB-8930E07E0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755" y="4165600"/>
            <a:ext cx="3915300" cy="220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A1AA39-7472-4843-B167-CFC92417EBB9}"/>
              </a:ext>
            </a:extLst>
          </p:cNvPr>
          <p:cNvSpPr txBox="1"/>
          <p:nvPr/>
        </p:nvSpPr>
        <p:spPr>
          <a:xfrm>
            <a:off x="3467100" y="6417011"/>
            <a:ext cx="262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dirty="0">
                <a:solidFill>
                  <a:srgbClr val="00B0F0"/>
                </a:solidFill>
              </a:rPr>
              <a:t>Kevin Frankish Show </a:t>
            </a:r>
            <a:r>
              <a:rPr lang="en-CA" sz="1800" dirty="0">
                <a:solidFill>
                  <a:srgbClr val="00B0F0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689643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9C98-A116-4458-A099-8FFCB19E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9" y="242259"/>
            <a:ext cx="7857459" cy="969964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Explore the Universe Certificate: </a:t>
            </a:r>
            <a:br>
              <a:rPr lang="en-CA" b="1" dirty="0">
                <a:solidFill>
                  <a:srgbClr val="FF0000"/>
                </a:solidFill>
              </a:rPr>
            </a:br>
            <a:r>
              <a:rPr lang="en-CA" b="1" dirty="0">
                <a:solidFill>
                  <a:srgbClr val="FF0000"/>
                </a:solidFill>
              </a:rPr>
              <a:t>The journey was fun and exciting!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A0D47E-0311-411F-A9DA-AB61749B2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0" r="12222" b="5926"/>
          <a:stretch/>
        </p:blipFill>
        <p:spPr>
          <a:xfrm rot="16200000">
            <a:off x="3684713" y="788301"/>
            <a:ext cx="4822574" cy="647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7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9C98-A116-4458-A099-8FFCB19E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91" y="240974"/>
            <a:ext cx="10515600" cy="1325563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The Space journey has only started!</a:t>
            </a:r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FD6913E-9EFA-42C0-A255-8829160803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0" t="16835" r="13636"/>
          <a:stretch/>
        </p:blipFill>
        <p:spPr>
          <a:xfrm>
            <a:off x="1533666" y="1806286"/>
            <a:ext cx="3583709" cy="4810740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E05F8DE-E6A2-4ECF-AA52-7E5FC083C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2" t="6465" r="9192" b="15825"/>
          <a:stretch/>
        </p:blipFill>
        <p:spPr>
          <a:xfrm>
            <a:off x="6918036" y="1862532"/>
            <a:ext cx="3642090" cy="475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51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7E467-782C-45CA-A9F5-A9BC3165C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38168"/>
            <a:ext cx="11163300" cy="1213084"/>
          </a:xfrm>
        </p:spPr>
        <p:txBody>
          <a:bodyPr>
            <a:noAutofit/>
          </a:bodyPr>
          <a:lstStyle/>
          <a:p>
            <a:r>
              <a:rPr lang="en-US" sz="3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My Travels around the Universe for 6 years to complete RASC Explore the Universe Certificate</a:t>
            </a:r>
            <a:endParaRPr lang="en-CA" sz="3600" dirty="0">
              <a:solidFill>
                <a:srgbClr val="FF0000"/>
              </a:solidFill>
            </a:endParaRPr>
          </a:p>
        </p:txBody>
      </p:sp>
      <p:pic>
        <p:nvPicPr>
          <p:cNvPr id="5" name="Picture 4" descr="A picture containing indoor, small, room, holding&#10;&#10;Description automatically generated">
            <a:extLst>
              <a:ext uri="{FF2B5EF4-FFF2-40B4-BE49-F238E27FC236}">
                <a16:creationId xmlns:a16="http://schemas.microsoft.com/office/drawing/2014/main" id="{3B94E51F-D8CD-4B78-897A-C985D4BF5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7801" r="24763"/>
          <a:stretch/>
        </p:blipFill>
        <p:spPr>
          <a:xfrm rot="5400000">
            <a:off x="1961773" y="1961330"/>
            <a:ext cx="3975667" cy="3922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FF704-6C44-453B-8B00-3090B4FEA511}"/>
              </a:ext>
            </a:extLst>
          </p:cNvPr>
          <p:cNvSpPr txBox="1"/>
          <p:nvPr/>
        </p:nvSpPr>
        <p:spPr>
          <a:xfrm>
            <a:off x="6570983" y="2411008"/>
            <a:ext cx="45446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rgbClr val="00B0F0"/>
                </a:solidFill>
              </a:rPr>
              <a:t>Arushi Nath (Grade 6)</a:t>
            </a: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Recreational Astronomy Night Meeting</a:t>
            </a:r>
          </a:p>
          <a:p>
            <a:pPr algn="ctr"/>
            <a:r>
              <a:rPr lang="en-CA" dirty="0">
                <a:solidFill>
                  <a:srgbClr val="00B0F0"/>
                </a:solidFill>
              </a:rPr>
              <a:t>Royal Astronomical Society of Canada, Toronto</a:t>
            </a:r>
          </a:p>
          <a:p>
            <a:pPr algn="ctr"/>
            <a:r>
              <a:rPr lang="en-CA" dirty="0">
                <a:solidFill>
                  <a:srgbClr val="00B0F0"/>
                </a:solidFill>
              </a:rPr>
              <a:t>16 September 2020</a:t>
            </a: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 Website: </a:t>
            </a:r>
            <a:r>
              <a:rPr lang="en-CA" dirty="0">
                <a:solidFill>
                  <a:srgbClr val="00B0F0"/>
                </a:solidFill>
                <a:hlinkClick r:id="rId3"/>
              </a:rPr>
              <a:t>www.HotPopRobot.com</a:t>
            </a:r>
            <a:endParaRPr lang="en-CA" dirty="0">
              <a:solidFill>
                <a:srgbClr val="00B0F0"/>
              </a:solidFill>
            </a:endParaRPr>
          </a:p>
          <a:p>
            <a:pPr algn="ctr"/>
            <a:r>
              <a:rPr lang="en-CA" dirty="0">
                <a:solidFill>
                  <a:srgbClr val="00B0F0"/>
                </a:solidFill>
              </a:rPr>
              <a:t>Twitter: @Wonrobot</a:t>
            </a:r>
          </a:p>
          <a:p>
            <a:pPr algn="ctr"/>
            <a:endParaRPr lang="en-CA" dirty="0"/>
          </a:p>
          <a:p>
            <a:pPr algn="ctr"/>
            <a:endParaRPr lang="en-CA" dirty="0"/>
          </a:p>
        </p:txBody>
      </p:sp>
      <p:pic>
        <p:nvPicPr>
          <p:cNvPr id="1026" name="Picture 2" descr="RASC National Office: Job Posting - Youth Outreach Coordinator | RASC  Toronto">
            <a:extLst>
              <a:ext uri="{FF2B5EF4-FFF2-40B4-BE49-F238E27FC236}">
                <a16:creationId xmlns:a16="http://schemas.microsoft.com/office/drawing/2014/main" id="{B9389A00-CB92-49BA-B631-FE493840E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0" r="30961"/>
          <a:stretch/>
        </p:blipFill>
        <p:spPr bwMode="auto">
          <a:xfrm>
            <a:off x="8196203" y="5201132"/>
            <a:ext cx="1450896" cy="14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34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502</Words>
  <Application>Microsoft Office PowerPoint</Application>
  <PresentationFormat>Widescreen</PresentationFormat>
  <Paragraphs>96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My Travels around the Universe for 6 years to complete RASC Explore the Universe Certificate</vt:lpstr>
      <vt:lpstr>How most kids start learning about the Universe?</vt:lpstr>
      <vt:lpstr>Learning @Home</vt:lpstr>
      <vt:lpstr>Constellations</vt:lpstr>
      <vt:lpstr>PowerPoint Presentation</vt:lpstr>
      <vt:lpstr>Star Finder, Telescopes and Binoculars</vt:lpstr>
      <vt:lpstr>Sky this Month presentations  Solar Eclipses  Projects taken by members  Meteor Showers, Comets, Globular Clusters   International Space Station passes</vt:lpstr>
      <vt:lpstr>Observing technique and Observing plans</vt:lpstr>
      <vt:lpstr>Universe keeps moving around me!</vt:lpstr>
      <vt:lpstr>Minutes Time Cycle: Movement of Sun Shadows (using sundial)</vt:lpstr>
      <vt:lpstr>Hours Time Cycle: Movement of Moon </vt:lpstr>
      <vt:lpstr>Days Time Cycle: Phases of Moon </vt:lpstr>
      <vt:lpstr>PowerPoint Presentation</vt:lpstr>
      <vt:lpstr>PowerPoint Presentation</vt:lpstr>
      <vt:lpstr>Made many Astronomy Instruments + Space Projects!</vt:lpstr>
      <vt:lpstr>11 Presentations @ RASC Recreational Astronomy Nights + my first solo Astronomy presentation!</vt:lpstr>
      <vt:lpstr>Won some Awards!</vt:lpstr>
      <vt:lpstr>Outreach about RASC in English and Francais</vt:lpstr>
      <vt:lpstr>Explore the Universe Certificate:  The journey was fun and exciting!</vt:lpstr>
      <vt:lpstr>The Space journey has only started!</vt:lpstr>
      <vt:lpstr>My Travels around the Universe for 6 years to complete RASC Explore the Universe Certificate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I travelled around the Universe for 6 years to complete my RASC Explore the Universe Certificate?</dc:title>
  <dc:creator>Arushi Nath</dc:creator>
  <cp:lastModifiedBy>Vikas Nath</cp:lastModifiedBy>
  <cp:revision>52</cp:revision>
  <dcterms:created xsi:type="dcterms:W3CDTF">2020-09-06T00:00:43Z</dcterms:created>
  <dcterms:modified xsi:type="dcterms:W3CDTF">2020-09-13T04:03:23Z</dcterms:modified>
</cp:coreProperties>
</file>