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1" r:id="rId2"/>
    <p:sldId id="257" r:id="rId3"/>
    <p:sldId id="273" r:id="rId4"/>
    <p:sldId id="261" r:id="rId5"/>
    <p:sldId id="259" r:id="rId6"/>
    <p:sldId id="266" r:id="rId7"/>
    <p:sldId id="264" r:id="rId8"/>
    <p:sldId id="258" r:id="rId9"/>
    <p:sldId id="263" r:id="rId10"/>
    <p:sldId id="268" r:id="rId11"/>
    <p:sldId id="269" r:id="rId12"/>
    <p:sldId id="275" r:id="rId13"/>
    <p:sldId id="272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829EB9-2D0B-455D-8339-4809723A8FA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4ACD18C-68D6-48BE-A793-44E71D344869}">
      <dgm:prSet/>
      <dgm:spPr/>
      <dgm:t>
        <a:bodyPr/>
        <a:lstStyle/>
        <a:p>
          <a:r>
            <a:rPr lang="fr-CA" dirty="0"/>
            <a:t>École élémentaire Gabrielle-Roy    41%</a:t>
          </a:r>
          <a:endParaRPr lang="en-US" dirty="0"/>
        </a:p>
      </dgm:t>
    </dgm:pt>
    <dgm:pt modelId="{21B21F01-ABA0-4279-8E50-B4CCB99D7F88}" type="parTrans" cxnId="{7A487CF9-7BED-4E67-BF3C-632AFFF788D6}">
      <dgm:prSet/>
      <dgm:spPr/>
      <dgm:t>
        <a:bodyPr/>
        <a:lstStyle/>
        <a:p>
          <a:endParaRPr lang="en-US"/>
        </a:p>
      </dgm:t>
    </dgm:pt>
    <dgm:pt modelId="{CA899EA5-1470-4EE1-966C-6F399B63828B}" type="sibTrans" cxnId="{7A487CF9-7BED-4E67-BF3C-632AFFF788D6}">
      <dgm:prSet/>
      <dgm:spPr/>
      <dgm:t>
        <a:bodyPr/>
        <a:lstStyle/>
        <a:p>
          <a:endParaRPr lang="en-US"/>
        </a:p>
      </dgm:t>
    </dgm:pt>
    <dgm:pt modelId="{1D77E4B6-469A-432F-A486-A0F79AE4EE66}">
      <dgm:prSet/>
      <dgm:spPr/>
      <dgm:t>
        <a:bodyPr/>
        <a:lstStyle/>
        <a:p>
          <a:r>
            <a:rPr lang="fr-CA" dirty="0"/>
            <a:t>Académie Alexandre-Dumas           25% </a:t>
          </a:r>
          <a:endParaRPr lang="en-US" dirty="0"/>
        </a:p>
      </dgm:t>
    </dgm:pt>
    <dgm:pt modelId="{A37BB9D9-1554-4C96-A350-B3CB5EF4B7A8}" type="parTrans" cxnId="{186BEA23-28D9-4953-B86C-B84363F38473}">
      <dgm:prSet/>
      <dgm:spPr/>
      <dgm:t>
        <a:bodyPr/>
        <a:lstStyle/>
        <a:p>
          <a:endParaRPr lang="en-US"/>
        </a:p>
      </dgm:t>
    </dgm:pt>
    <dgm:pt modelId="{0C9D2887-DC3E-47AA-AEE3-31D14B262ABD}" type="sibTrans" cxnId="{186BEA23-28D9-4953-B86C-B84363F38473}">
      <dgm:prSet/>
      <dgm:spPr/>
      <dgm:t>
        <a:bodyPr/>
        <a:lstStyle/>
        <a:p>
          <a:endParaRPr lang="en-US"/>
        </a:p>
      </dgm:t>
    </dgm:pt>
    <dgm:pt modelId="{C3F20A20-FB20-4AB4-8483-5B734AA79661}">
      <dgm:prSet/>
      <dgm:spPr/>
      <dgm:t>
        <a:bodyPr/>
        <a:lstStyle/>
        <a:p>
          <a:r>
            <a:rPr lang="fr-CA" dirty="0"/>
            <a:t>École élémentaire Félix-Leclerc      23% </a:t>
          </a:r>
          <a:endParaRPr lang="en-US" dirty="0"/>
        </a:p>
      </dgm:t>
    </dgm:pt>
    <dgm:pt modelId="{8D218F29-6302-44C5-9EAC-CB0324EF876B}" type="parTrans" cxnId="{A3A03D63-1436-4D90-B39E-8633A131764D}">
      <dgm:prSet/>
      <dgm:spPr/>
      <dgm:t>
        <a:bodyPr/>
        <a:lstStyle/>
        <a:p>
          <a:endParaRPr lang="en-US"/>
        </a:p>
      </dgm:t>
    </dgm:pt>
    <dgm:pt modelId="{CA4E9369-9589-4420-BC95-093FFD1BF2FF}" type="sibTrans" cxnId="{A3A03D63-1436-4D90-B39E-8633A131764D}">
      <dgm:prSet/>
      <dgm:spPr/>
      <dgm:t>
        <a:bodyPr/>
        <a:lstStyle/>
        <a:p>
          <a:endParaRPr lang="en-US"/>
        </a:p>
      </dgm:t>
    </dgm:pt>
    <dgm:pt modelId="{7E8A2F3B-DB1C-4A14-AE85-E23CE63035AE}">
      <dgm:prSet/>
      <dgm:spPr/>
      <dgm:t>
        <a:bodyPr/>
        <a:lstStyle/>
        <a:p>
          <a:r>
            <a:rPr lang="fr-CA" dirty="0"/>
            <a:t>École élémentaire Laure-</a:t>
          </a:r>
          <a:r>
            <a:rPr lang="fr-CA" dirty="0" err="1"/>
            <a:t>Rièse</a:t>
          </a:r>
          <a:r>
            <a:rPr lang="fr-CA" dirty="0"/>
            <a:t>        21%</a:t>
          </a:r>
          <a:endParaRPr lang="en-US" dirty="0"/>
        </a:p>
      </dgm:t>
    </dgm:pt>
    <dgm:pt modelId="{27C26128-749F-46B0-AB52-630A7A138309}" type="parTrans" cxnId="{11CC1A46-E5DA-49C9-A83B-088B0334FDB2}">
      <dgm:prSet/>
      <dgm:spPr/>
      <dgm:t>
        <a:bodyPr/>
        <a:lstStyle/>
        <a:p>
          <a:endParaRPr lang="en-US"/>
        </a:p>
      </dgm:t>
    </dgm:pt>
    <dgm:pt modelId="{F8F52229-E13E-49B0-A0B9-078B8AABEAC1}" type="sibTrans" cxnId="{11CC1A46-E5DA-49C9-A83B-088B0334FDB2}">
      <dgm:prSet/>
      <dgm:spPr/>
      <dgm:t>
        <a:bodyPr/>
        <a:lstStyle/>
        <a:p>
          <a:endParaRPr lang="en-US"/>
        </a:p>
      </dgm:t>
    </dgm:pt>
    <dgm:pt modelId="{6320DEA1-3D02-4712-B23E-4EDE9C852B31}">
      <dgm:prSet/>
      <dgm:spPr/>
      <dgm:t>
        <a:bodyPr/>
        <a:lstStyle/>
        <a:p>
          <a:r>
            <a:rPr lang="fr-CA" dirty="0"/>
            <a:t>École élémentaire Charles-Sauriol  16%</a:t>
          </a:r>
          <a:endParaRPr lang="en-US" dirty="0"/>
        </a:p>
      </dgm:t>
    </dgm:pt>
    <dgm:pt modelId="{8129A2A8-649A-42A8-8095-6DFAD577C841}" type="parTrans" cxnId="{B27FF56A-3469-4B2E-98DC-AACE3F37FA8D}">
      <dgm:prSet/>
      <dgm:spPr/>
      <dgm:t>
        <a:bodyPr/>
        <a:lstStyle/>
        <a:p>
          <a:endParaRPr lang="en-US"/>
        </a:p>
      </dgm:t>
    </dgm:pt>
    <dgm:pt modelId="{9430067D-8C1C-4211-821C-0F8B7F957ED8}" type="sibTrans" cxnId="{B27FF56A-3469-4B2E-98DC-AACE3F37FA8D}">
      <dgm:prSet/>
      <dgm:spPr/>
      <dgm:t>
        <a:bodyPr/>
        <a:lstStyle/>
        <a:p>
          <a:endParaRPr lang="en-US"/>
        </a:p>
      </dgm:t>
    </dgm:pt>
    <dgm:pt modelId="{B21BF994-D11B-448C-B32E-1613CB9071E0}" type="pres">
      <dgm:prSet presAssocID="{0C829EB9-2D0B-455D-8339-4809723A8FA3}" presName="linear" presStyleCnt="0">
        <dgm:presLayoutVars>
          <dgm:animLvl val="lvl"/>
          <dgm:resizeHandles val="exact"/>
        </dgm:presLayoutVars>
      </dgm:prSet>
      <dgm:spPr/>
    </dgm:pt>
    <dgm:pt modelId="{54D50BAC-691A-4950-B3EC-9B16D56E948C}" type="pres">
      <dgm:prSet presAssocID="{C4ACD18C-68D6-48BE-A793-44E71D34486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8BE3DF9-4790-4B03-8563-3DB4DDF1689D}" type="pres">
      <dgm:prSet presAssocID="{CA899EA5-1470-4EE1-966C-6F399B63828B}" presName="spacer" presStyleCnt="0"/>
      <dgm:spPr/>
    </dgm:pt>
    <dgm:pt modelId="{192B7656-8DC8-4CA8-B962-97877ED92957}" type="pres">
      <dgm:prSet presAssocID="{1D77E4B6-469A-432F-A486-A0F79AE4EE6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E30833E-3364-43DA-80FB-2FE0FE34070A}" type="pres">
      <dgm:prSet presAssocID="{0C9D2887-DC3E-47AA-AEE3-31D14B262ABD}" presName="spacer" presStyleCnt="0"/>
      <dgm:spPr/>
    </dgm:pt>
    <dgm:pt modelId="{50AD70DF-FB49-401E-A65F-F1112562EE1F}" type="pres">
      <dgm:prSet presAssocID="{C3F20A20-FB20-4AB4-8483-5B734AA7966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76C35E6-6C55-42DE-BB23-B7804B9CAA2D}" type="pres">
      <dgm:prSet presAssocID="{CA4E9369-9589-4420-BC95-093FFD1BF2FF}" presName="spacer" presStyleCnt="0"/>
      <dgm:spPr/>
    </dgm:pt>
    <dgm:pt modelId="{3F0D82CC-39C9-40A1-9EE3-80BD37F4DF3C}" type="pres">
      <dgm:prSet presAssocID="{7E8A2F3B-DB1C-4A14-AE85-E23CE63035A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14F2A11-3AFD-4792-A96E-C80B5D30431F}" type="pres">
      <dgm:prSet presAssocID="{F8F52229-E13E-49B0-A0B9-078B8AABEAC1}" presName="spacer" presStyleCnt="0"/>
      <dgm:spPr/>
    </dgm:pt>
    <dgm:pt modelId="{7B37D4CF-5961-4E28-B4E8-D18F8117E3ED}" type="pres">
      <dgm:prSet presAssocID="{6320DEA1-3D02-4712-B23E-4EDE9C852B3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86BEA23-28D9-4953-B86C-B84363F38473}" srcId="{0C829EB9-2D0B-455D-8339-4809723A8FA3}" destId="{1D77E4B6-469A-432F-A486-A0F79AE4EE66}" srcOrd="1" destOrd="0" parTransId="{A37BB9D9-1554-4C96-A350-B3CB5EF4B7A8}" sibTransId="{0C9D2887-DC3E-47AA-AEE3-31D14B262ABD}"/>
    <dgm:cxn modelId="{A3A03D63-1436-4D90-B39E-8633A131764D}" srcId="{0C829EB9-2D0B-455D-8339-4809723A8FA3}" destId="{C3F20A20-FB20-4AB4-8483-5B734AA79661}" srcOrd="2" destOrd="0" parTransId="{8D218F29-6302-44C5-9EAC-CB0324EF876B}" sibTransId="{CA4E9369-9589-4420-BC95-093FFD1BF2FF}"/>
    <dgm:cxn modelId="{11CC1A46-E5DA-49C9-A83B-088B0334FDB2}" srcId="{0C829EB9-2D0B-455D-8339-4809723A8FA3}" destId="{7E8A2F3B-DB1C-4A14-AE85-E23CE63035AE}" srcOrd="3" destOrd="0" parTransId="{27C26128-749F-46B0-AB52-630A7A138309}" sibTransId="{F8F52229-E13E-49B0-A0B9-078B8AABEAC1}"/>
    <dgm:cxn modelId="{B27FF56A-3469-4B2E-98DC-AACE3F37FA8D}" srcId="{0C829EB9-2D0B-455D-8339-4809723A8FA3}" destId="{6320DEA1-3D02-4712-B23E-4EDE9C852B31}" srcOrd="4" destOrd="0" parTransId="{8129A2A8-649A-42A8-8095-6DFAD577C841}" sibTransId="{9430067D-8C1C-4211-821C-0F8B7F957ED8}"/>
    <dgm:cxn modelId="{642B257C-75CE-414B-B58A-C7A9E7FACDCD}" type="presOf" srcId="{C4ACD18C-68D6-48BE-A793-44E71D344869}" destId="{54D50BAC-691A-4950-B3EC-9B16D56E948C}" srcOrd="0" destOrd="0" presId="urn:microsoft.com/office/officeart/2005/8/layout/vList2"/>
    <dgm:cxn modelId="{FD97F48E-D0EC-472A-A0F8-A3C318384970}" type="presOf" srcId="{7E8A2F3B-DB1C-4A14-AE85-E23CE63035AE}" destId="{3F0D82CC-39C9-40A1-9EE3-80BD37F4DF3C}" srcOrd="0" destOrd="0" presId="urn:microsoft.com/office/officeart/2005/8/layout/vList2"/>
    <dgm:cxn modelId="{40F26094-CCDF-4C72-82DB-CE7B3E169BEA}" type="presOf" srcId="{1D77E4B6-469A-432F-A486-A0F79AE4EE66}" destId="{192B7656-8DC8-4CA8-B962-97877ED92957}" srcOrd="0" destOrd="0" presId="urn:microsoft.com/office/officeart/2005/8/layout/vList2"/>
    <dgm:cxn modelId="{793230C8-E48C-47A8-AF7D-02D847F4852D}" type="presOf" srcId="{C3F20A20-FB20-4AB4-8483-5B734AA79661}" destId="{50AD70DF-FB49-401E-A65F-F1112562EE1F}" srcOrd="0" destOrd="0" presId="urn:microsoft.com/office/officeart/2005/8/layout/vList2"/>
    <dgm:cxn modelId="{79D8CBD3-D1DC-4B64-8815-D44EF56BAB1A}" type="presOf" srcId="{0C829EB9-2D0B-455D-8339-4809723A8FA3}" destId="{B21BF994-D11B-448C-B32E-1613CB9071E0}" srcOrd="0" destOrd="0" presId="urn:microsoft.com/office/officeart/2005/8/layout/vList2"/>
    <dgm:cxn modelId="{4E5D8BD6-8BD9-42AF-84E4-396B19402E13}" type="presOf" srcId="{6320DEA1-3D02-4712-B23E-4EDE9C852B31}" destId="{7B37D4CF-5961-4E28-B4E8-D18F8117E3ED}" srcOrd="0" destOrd="0" presId="urn:microsoft.com/office/officeart/2005/8/layout/vList2"/>
    <dgm:cxn modelId="{7A487CF9-7BED-4E67-BF3C-632AFFF788D6}" srcId="{0C829EB9-2D0B-455D-8339-4809723A8FA3}" destId="{C4ACD18C-68D6-48BE-A793-44E71D344869}" srcOrd="0" destOrd="0" parTransId="{21B21F01-ABA0-4279-8E50-B4CCB99D7F88}" sibTransId="{CA899EA5-1470-4EE1-966C-6F399B63828B}"/>
    <dgm:cxn modelId="{2EC55B0F-0123-478F-841D-B5ADCC8EAF83}" type="presParOf" srcId="{B21BF994-D11B-448C-B32E-1613CB9071E0}" destId="{54D50BAC-691A-4950-B3EC-9B16D56E948C}" srcOrd="0" destOrd="0" presId="urn:microsoft.com/office/officeart/2005/8/layout/vList2"/>
    <dgm:cxn modelId="{F899473D-7B9C-409B-AED9-A9C5C0A94035}" type="presParOf" srcId="{B21BF994-D11B-448C-B32E-1613CB9071E0}" destId="{88BE3DF9-4790-4B03-8563-3DB4DDF1689D}" srcOrd="1" destOrd="0" presId="urn:microsoft.com/office/officeart/2005/8/layout/vList2"/>
    <dgm:cxn modelId="{2E2D9A93-0AE5-4796-9267-5B78B4805DE6}" type="presParOf" srcId="{B21BF994-D11B-448C-B32E-1613CB9071E0}" destId="{192B7656-8DC8-4CA8-B962-97877ED92957}" srcOrd="2" destOrd="0" presId="urn:microsoft.com/office/officeart/2005/8/layout/vList2"/>
    <dgm:cxn modelId="{9F1FD9C3-A96A-4C5E-9E95-4AEE3587039B}" type="presParOf" srcId="{B21BF994-D11B-448C-B32E-1613CB9071E0}" destId="{FE30833E-3364-43DA-80FB-2FE0FE34070A}" srcOrd="3" destOrd="0" presId="urn:microsoft.com/office/officeart/2005/8/layout/vList2"/>
    <dgm:cxn modelId="{87CE4348-C42C-41DC-92AB-156696EBB541}" type="presParOf" srcId="{B21BF994-D11B-448C-B32E-1613CB9071E0}" destId="{50AD70DF-FB49-401E-A65F-F1112562EE1F}" srcOrd="4" destOrd="0" presId="urn:microsoft.com/office/officeart/2005/8/layout/vList2"/>
    <dgm:cxn modelId="{3C5A2C53-C76C-4691-9EB8-79E69DDD8BAB}" type="presParOf" srcId="{B21BF994-D11B-448C-B32E-1613CB9071E0}" destId="{B76C35E6-6C55-42DE-BB23-B7804B9CAA2D}" srcOrd="5" destOrd="0" presId="urn:microsoft.com/office/officeart/2005/8/layout/vList2"/>
    <dgm:cxn modelId="{E28B9EC9-6837-4386-961A-26809724EAD0}" type="presParOf" srcId="{B21BF994-D11B-448C-B32E-1613CB9071E0}" destId="{3F0D82CC-39C9-40A1-9EE3-80BD37F4DF3C}" srcOrd="6" destOrd="0" presId="urn:microsoft.com/office/officeart/2005/8/layout/vList2"/>
    <dgm:cxn modelId="{1E5573A1-425D-47F3-A0F5-2CBC5088E89E}" type="presParOf" srcId="{B21BF994-D11B-448C-B32E-1613CB9071E0}" destId="{B14F2A11-3AFD-4792-A96E-C80B5D30431F}" srcOrd="7" destOrd="0" presId="urn:microsoft.com/office/officeart/2005/8/layout/vList2"/>
    <dgm:cxn modelId="{77685400-B06C-4F63-BDE8-C896E469C385}" type="presParOf" srcId="{B21BF994-D11B-448C-B32E-1613CB9071E0}" destId="{7B37D4CF-5961-4E28-B4E8-D18F8117E3E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50BAC-691A-4950-B3EC-9B16D56E948C}">
      <dsp:nvSpPr>
        <dsp:cNvPr id="0" name=""/>
        <dsp:cNvSpPr/>
      </dsp:nvSpPr>
      <dsp:spPr>
        <a:xfrm>
          <a:off x="0" y="287659"/>
          <a:ext cx="6763238" cy="767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dirty="0"/>
            <a:t>École élémentaire Gabrielle-Roy    41%</a:t>
          </a:r>
          <a:endParaRPr lang="en-US" sz="3200" kern="1200" dirty="0"/>
        </a:p>
      </dsp:txBody>
      <dsp:txXfrm>
        <a:off x="37467" y="325126"/>
        <a:ext cx="6688304" cy="692586"/>
      </dsp:txXfrm>
    </dsp:sp>
    <dsp:sp modelId="{192B7656-8DC8-4CA8-B962-97877ED92957}">
      <dsp:nvSpPr>
        <dsp:cNvPr id="0" name=""/>
        <dsp:cNvSpPr/>
      </dsp:nvSpPr>
      <dsp:spPr>
        <a:xfrm>
          <a:off x="0" y="1147339"/>
          <a:ext cx="6763238" cy="76752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dirty="0"/>
            <a:t>Académie Alexandre-Dumas           25% </a:t>
          </a:r>
          <a:endParaRPr lang="en-US" sz="3200" kern="1200" dirty="0"/>
        </a:p>
      </dsp:txBody>
      <dsp:txXfrm>
        <a:off x="37467" y="1184806"/>
        <a:ext cx="6688304" cy="692586"/>
      </dsp:txXfrm>
    </dsp:sp>
    <dsp:sp modelId="{50AD70DF-FB49-401E-A65F-F1112562EE1F}">
      <dsp:nvSpPr>
        <dsp:cNvPr id="0" name=""/>
        <dsp:cNvSpPr/>
      </dsp:nvSpPr>
      <dsp:spPr>
        <a:xfrm>
          <a:off x="0" y="2007019"/>
          <a:ext cx="6763238" cy="76752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dirty="0"/>
            <a:t>École élémentaire Félix-Leclerc      23% </a:t>
          </a:r>
          <a:endParaRPr lang="en-US" sz="3200" kern="1200" dirty="0"/>
        </a:p>
      </dsp:txBody>
      <dsp:txXfrm>
        <a:off x="37467" y="2044486"/>
        <a:ext cx="6688304" cy="692586"/>
      </dsp:txXfrm>
    </dsp:sp>
    <dsp:sp modelId="{3F0D82CC-39C9-40A1-9EE3-80BD37F4DF3C}">
      <dsp:nvSpPr>
        <dsp:cNvPr id="0" name=""/>
        <dsp:cNvSpPr/>
      </dsp:nvSpPr>
      <dsp:spPr>
        <a:xfrm>
          <a:off x="0" y="2866700"/>
          <a:ext cx="6763238" cy="76752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dirty="0"/>
            <a:t>École élémentaire Laure-</a:t>
          </a:r>
          <a:r>
            <a:rPr lang="fr-CA" sz="3200" kern="1200" dirty="0" err="1"/>
            <a:t>Rièse</a:t>
          </a:r>
          <a:r>
            <a:rPr lang="fr-CA" sz="3200" kern="1200" dirty="0"/>
            <a:t>        21%</a:t>
          </a:r>
          <a:endParaRPr lang="en-US" sz="3200" kern="1200" dirty="0"/>
        </a:p>
      </dsp:txBody>
      <dsp:txXfrm>
        <a:off x="37467" y="2904167"/>
        <a:ext cx="6688304" cy="692586"/>
      </dsp:txXfrm>
    </dsp:sp>
    <dsp:sp modelId="{7B37D4CF-5961-4E28-B4E8-D18F8117E3ED}">
      <dsp:nvSpPr>
        <dsp:cNvPr id="0" name=""/>
        <dsp:cNvSpPr/>
      </dsp:nvSpPr>
      <dsp:spPr>
        <a:xfrm>
          <a:off x="0" y="3726380"/>
          <a:ext cx="6763238" cy="7675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dirty="0"/>
            <a:t>École élémentaire Charles-Sauriol  16%</a:t>
          </a:r>
          <a:endParaRPr lang="en-US" sz="3200" kern="1200" dirty="0"/>
        </a:p>
      </dsp:txBody>
      <dsp:txXfrm>
        <a:off x="37467" y="3763847"/>
        <a:ext cx="6688304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7B90F9-FFFF-4E67-94F1-94E9FC7C9BCA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4FE41-6C4A-4968-98EC-AA24DF0F19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7825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D3975-624A-4823-849D-5B46DB4D7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518A3-1846-4DBB-8ACA-BBB3DBD43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4BB80-95F3-49E4-8864-D231E958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FF382-5BD1-49A7-A339-6BD372B90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1B9C6-A92B-4ED5-8599-1CF9B542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32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02C0-393C-493B-98C9-AA569AFD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91C6E-2FBF-4076-848B-05DA610BD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4EE20-0738-481B-9F7A-0DCDC11DA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4D92F-AE19-4499-AB41-6374EC94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13AF6-9BA9-476E-9D9B-9096E92B2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790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35583-1065-4662-B658-FA434C723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34A4C-A974-4C56-96AD-8A4639C26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891D9-006A-4237-9386-90F0A5868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F0BE6-F5C7-455A-9145-6727363A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E6D8E-D47A-442C-AEAA-9AF4900AA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520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F3B6A-A3C5-43F0-81C5-A7E8F2F1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FE6CE-0F83-444D-AA54-3E198F88C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66C3F-F188-4876-9653-183803E5A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FB947-82DA-402B-BDA6-C0818DAC4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833E8-A9F9-49F7-A6E0-1D0EE9443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375FD-726C-4202-BA46-FDEFA00D9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416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DB859-7F1E-44DF-AD6E-6DA387134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390BA-CF0C-42CD-B61C-AA5041803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11AD50-D456-4F74-8C87-A22C94BA7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C1E39A-7B20-4D99-B230-79BA10C6E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43326-5F6A-4076-B4A4-0EC95BE4B6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890A99-095E-40AB-9069-815B433D9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633076-B28E-448E-B866-F25D615D0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E06084-DDEE-4887-A671-C8F908DB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852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0251-4936-4E65-BDB3-CD1DB5C34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7F43E5-91AD-4138-BF73-A952A980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0F38C-6373-4482-8F42-FA9E04363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262657-E6BC-49C0-9466-8F45965A0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58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E999F3-B414-4E6A-9731-EB4561E07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5DBA61-2F73-4381-841A-48071416B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BD5DC-1092-4329-A2B7-424AD6568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445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90AF-BA27-486A-8366-E5999CC12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7AF46-F01D-44AB-9AC6-84EE0238D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67426-1FDF-4081-AF58-03568926F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CC015-7456-4FB8-AB1D-7CA603BD1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0A10F-5C87-4E1C-A9D5-49873A34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4B87A-84D1-4BFE-88E1-6E7DB832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679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CE8D3-B3C3-44F9-A920-F1D680274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DDC651-3379-43C9-B827-88285EA990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22722-3BEC-40F3-8F56-CF96424E65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6CC70-DEB4-4BB8-B6A9-30B2E01D5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64406-4601-4269-A3B0-5AE2E83EC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3C55C-9C40-4DDD-976E-29370C8E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876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94168-D403-44B1-B1BA-AFB51E5B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645D4-3AEE-48C5-A3D4-37A64508D2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CD348-5278-487E-A4FD-AA785823D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693BD-77B4-4762-80AE-5EDDF8188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E151D-066C-4D45-817F-1A96DFF83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0868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BD8553-F308-4FAF-AE18-B443A65054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496D4-9CC2-4BD6-9244-936026B84C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4C8C7-3D34-4C3B-B69A-E933D04D1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52337-F283-4466-A4B3-A7BCDDFC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E791-DDE4-4FB8-9B7F-E5815D797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8838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B2C610-19FD-4872-BC60-5B487732C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C71EF9-9547-46C2-9C64-DBF84D532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B8026-5FE9-4C96-A7A4-FF4BC76A61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D0383-1856-46B5-BE93-BD29BCB77061}" type="datetimeFigureOut">
              <a:rPr lang="en-CA" smtClean="0"/>
              <a:t>2020-05-26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CA4CF-5D12-47B0-8F60-1186C750A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47F10-2658-4538-8DE4-C4C6EFA61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46DD8-0D6B-4607-AAA4-37ED6AE15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814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andsat.gsfc.nasa.gov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andsat.gsfc.nasa.gov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nack.ushahidi.io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9ADB3-814F-4F6C-9A44-32A8AAC2A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133" y="276310"/>
            <a:ext cx="5486400" cy="5156927"/>
          </a:xfrm>
        </p:spPr>
        <p:txBody>
          <a:bodyPr>
            <a:normAutofit fontScale="90000"/>
          </a:bodyPr>
          <a:lstStyle/>
          <a:p>
            <a:pPr algn="ctr"/>
            <a:r>
              <a:rPr lang="en-CA" sz="5300" b="1" dirty="0">
                <a:solidFill>
                  <a:srgbClr val="0070C0"/>
                </a:solidFill>
              </a:rPr>
              <a:t>S</a:t>
            </a:r>
            <a:r>
              <a:rPr lang="en-CA" sz="5300" b="1" dirty="0"/>
              <a:t>chools and </a:t>
            </a:r>
            <a:r>
              <a:rPr lang="en-CA" sz="5300" b="1" dirty="0">
                <a:solidFill>
                  <a:srgbClr val="0070C0"/>
                </a:solidFill>
              </a:rPr>
              <a:t>N</a:t>
            </a:r>
            <a:r>
              <a:rPr lang="en-CA" sz="5300" b="1" dirty="0"/>
              <a:t>ASA </a:t>
            </a:r>
            <a:r>
              <a:rPr lang="en-CA" sz="5300" b="1" dirty="0">
                <a:solidFill>
                  <a:srgbClr val="0070C0"/>
                </a:solidFill>
              </a:rPr>
              <a:t>A</a:t>
            </a:r>
            <a:r>
              <a:rPr lang="en-CA" sz="5300" b="1" dirty="0"/>
              <a:t>iding </a:t>
            </a:r>
            <a:r>
              <a:rPr lang="en-CA" sz="5300" b="1" dirty="0">
                <a:solidFill>
                  <a:srgbClr val="0070C0"/>
                </a:solidFill>
              </a:rPr>
              <a:t>C</a:t>
            </a:r>
            <a:r>
              <a:rPr lang="en-CA" sz="5300" b="1" dirty="0"/>
              <a:t>limate action by </a:t>
            </a:r>
            <a:r>
              <a:rPr lang="en-CA" sz="5300" b="1" dirty="0">
                <a:solidFill>
                  <a:srgbClr val="0070C0"/>
                </a:solidFill>
              </a:rPr>
              <a:t>K</a:t>
            </a:r>
            <a:r>
              <a:rPr lang="en-CA" sz="5300" b="1" dirty="0"/>
              <a:t>ids </a:t>
            </a:r>
            <a:r>
              <a:rPr lang="en-CA" sz="5300" b="1" dirty="0">
                <a:solidFill>
                  <a:srgbClr val="0070C0"/>
                </a:solidFill>
              </a:rPr>
              <a:t>(S.N.A.C.K)</a:t>
            </a:r>
            <a:br>
              <a:rPr lang="en-CA" b="1" dirty="0">
                <a:solidFill>
                  <a:srgbClr val="0070C0"/>
                </a:solidFill>
              </a:rPr>
            </a:br>
            <a:br>
              <a:rPr lang="en-CA" b="1" dirty="0">
                <a:solidFill>
                  <a:srgbClr val="0070C0"/>
                </a:solidFill>
              </a:rPr>
            </a:br>
            <a:r>
              <a:rPr lang="en-CA" b="1" dirty="0">
                <a:solidFill>
                  <a:srgbClr val="0070C0"/>
                </a:solidFill>
              </a:rPr>
              <a:t>Arushi Nath</a:t>
            </a:r>
            <a:br>
              <a:rPr lang="en-CA" b="1" dirty="0">
                <a:solidFill>
                  <a:srgbClr val="0070C0"/>
                </a:solidFill>
              </a:rPr>
            </a:br>
            <a:r>
              <a:rPr lang="en-CA" sz="2900" b="1" dirty="0">
                <a:solidFill>
                  <a:schemeClr val="accent2">
                    <a:lumMod val="75000"/>
                  </a:schemeClr>
                </a:solidFill>
              </a:rPr>
              <a:t>HotPopRobot </a:t>
            </a:r>
            <a:br>
              <a:rPr lang="en-CA" sz="29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2900" b="1" dirty="0">
                <a:solidFill>
                  <a:schemeClr val="accent2">
                    <a:lumMod val="75000"/>
                  </a:schemeClr>
                </a:solidFill>
              </a:rPr>
              <a:t>twitter @wonrobot</a:t>
            </a:r>
            <a:br>
              <a:rPr lang="en-CA" b="1" dirty="0">
                <a:solidFill>
                  <a:srgbClr val="0070C0"/>
                </a:solidFill>
              </a:rPr>
            </a:br>
            <a:br>
              <a:rPr lang="en-CA" b="1" dirty="0">
                <a:solidFill>
                  <a:srgbClr val="0070C0"/>
                </a:solidFill>
              </a:rPr>
            </a:br>
            <a:r>
              <a:rPr lang="en-CA" sz="2800" b="1" dirty="0">
                <a:solidFill>
                  <a:srgbClr val="0070C0"/>
                </a:solidFill>
              </a:rPr>
              <a:t>Toronto, 20 October 2019</a:t>
            </a:r>
          </a:p>
        </p:txBody>
      </p:sp>
      <p:pic>
        <p:nvPicPr>
          <p:cNvPr id="5" name="Content Placeholder 4" descr="A person standing in a room&#10;&#10;Description automatically generated">
            <a:extLst>
              <a:ext uri="{FF2B5EF4-FFF2-40B4-BE49-F238E27FC236}">
                <a16:creationId xmlns:a16="http://schemas.microsoft.com/office/drawing/2014/main" id="{B305B6E2-F3D3-46AA-BA1A-9ACCC4976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9" t="11226" r="21119" b="10710"/>
          <a:stretch/>
        </p:blipFill>
        <p:spPr>
          <a:xfrm>
            <a:off x="609600" y="276311"/>
            <a:ext cx="5486400" cy="6078863"/>
          </a:xfrm>
        </p:spPr>
      </p:pic>
      <p:pic>
        <p:nvPicPr>
          <p:cNvPr id="1026" name="Picture 2" descr="Image result for spaceapps toronto">
            <a:extLst>
              <a:ext uri="{FF2B5EF4-FFF2-40B4-BE49-F238E27FC236}">
                <a16:creationId xmlns:a16="http://schemas.microsoft.com/office/drawing/2014/main" id="{48E17D2A-2D7B-4D36-8E25-C7C734E2A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991" y="5572337"/>
            <a:ext cx="2606241" cy="110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714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holding a sign&#10;&#10;Description automatically generated">
            <a:extLst>
              <a:ext uri="{FF2B5EF4-FFF2-40B4-BE49-F238E27FC236}">
                <a16:creationId xmlns:a16="http://schemas.microsoft.com/office/drawing/2014/main" id="{E5FDFC9A-BE28-454B-8617-B50D1C6BBC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t="6769"/>
          <a:stretch/>
        </p:blipFill>
        <p:spPr>
          <a:xfrm>
            <a:off x="4054212" y="1039361"/>
            <a:ext cx="4784517" cy="35512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71961F-2198-45C3-B4C4-DA0E21242485}"/>
              </a:ext>
            </a:extLst>
          </p:cNvPr>
          <p:cNvSpPr txBox="1"/>
          <p:nvPr/>
        </p:nvSpPr>
        <p:spPr>
          <a:xfrm>
            <a:off x="1321982" y="244027"/>
            <a:ext cx="10398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b="1" dirty="0">
                <a:solidFill>
                  <a:srgbClr val="0070C0"/>
                </a:solidFill>
              </a:rPr>
              <a:t>School Strikes Globally Against Climate Change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1724D-3C25-4EE3-BDBA-9846037C32FA}"/>
              </a:ext>
            </a:extLst>
          </p:cNvPr>
          <p:cNvSpPr txBox="1"/>
          <p:nvPr/>
        </p:nvSpPr>
        <p:spPr>
          <a:xfrm>
            <a:off x="552894" y="5136384"/>
            <a:ext cx="10582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000" b="1" dirty="0">
                <a:solidFill>
                  <a:schemeClr val="accent2">
                    <a:lumMod val="75000"/>
                  </a:schemeClr>
                </a:solidFill>
              </a:rPr>
              <a:t>Global Climate Goals through Small Simple Solutions</a:t>
            </a:r>
          </a:p>
          <a:p>
            <a:pPr algn="ctr"/>
            <a:endParaRPr lang="en-CA" sz="3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CA" sz="3000" b="1" i="1" dirty="0">
                <a:solidFill>
                  <a:schemeClr val="accent1"/>
                </a:solidFill>
              </a:rPr>
              <a:t>From </a:t>
            </a:r>
            <a:r>
              <a:rPr lang="en-CA" sz="3000" b="1" i="1" u="sng" dirty="0">
                <a:solidFill>
                  <a:schemeClr val="accent1"/>
                </a:solidFill>
              </a:rPr>
              <a:t>School Strikes to School S.N.A.C.K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B2B80C-3894-412B-BFF7-F9062E1E7F43}"/>
              </a:ext>
            </a:extLst>
          </p:cNvPr>
          <p:cNvSpPr txBox="1"/>
          <p:nvPr/>
        </p:nvSpPr>
        <p:spPr>
          <a:xfrm>
            <a:off x="8367823" y="4678843"/>
            <a:ext cx="355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i="1" dirty="0"/>
              <a:t>Toronto, 27 September 2019</a:t>
            </a:r>
          </a:p>
        </p:txBody>
      </p:sp>
    </p:spTree>
    <p:extLst>
      <p:ext uri="{BB962C8B-B14F-4D97-AF65-F5344CB8AC3E}">
        <p14:creationId xmlns:p14="http://schemas.microsoft.com/office/powerpoint/2010/main" val="3174437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75CDC-B319-4B47-A0D2-C1AB088C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65424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0070C0"/>
                </a:solidFill>
              </a:rPr>
              <a:t>My SpaceApps Challenge: Smash your SDG. </a:t>
            </a:r>
            <a:br>
              <a:rPr lang="en-CA" b="1" dirty="0">
                <a:solidFill>
                  <a:srgbClr val="0070C0"/>
                </a:solidFill>
              </a:rPr>
            </a:br>
            <a:br>
              <a:rPr lang="en-CA" b="1" dirty="0">
                <a:solidFill>
                  <a:srgbClr val="0070C0"/>
                </a:solidFill>
              </a:rPr>
            </a:br>
            <a:r>
              <a:rPr lang="en-CA" b="1" dirty="0">
                <a:solidFill>
                  <a:srgbClr val="0070C0"/>
                </a:solidFill>
              </a:rPr>
              <a:t>SDG 11 (Sustainable Cities and Communities)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F417F-0C42-44F4-B53C-87CBC794D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72" y="2870791"/>
            <a:ext cx="10740656" cy="322258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3500" dirty="0">
                <a:solidFill>
                  <a:srgbClr val="FF0000"/>
                </a:solidFill>
              </a:rPr>
              <a:t>Use Earth Data from Satellites to address the UN  Sustainable Development Goals 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500" dirty="0">
                <a:solidFill>
                  <a:srgbClr val="FF0000"/>
                </a:solidFill>
              </a:rPr>
              <a:t>Use local measurements to support environmental concerns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500" dirty="0">
                <a:solidFill>
                  <a:srgbClr val="FF0000"/>
                </a:solidFill>
              </a:rPr>
              <a:t>Use information generated by crowd-sourcing </a:t>
            </a:r>
          </a:p>
          <a:p>
            <a:endParaRPr lang="en-CA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19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EF57A2-586A-49D2-8384-33F3EF0114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99" t="20363" r="24370" b="34542"/>
          <a:stretch/>
        </p:blipFill>
        <p:spPr>
          <a:xfrm>
            <a:off x="442846" y="1844702"/>
            <a:ext cx="5533800" cy="4051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191B23-746D-4F28-AD90-07CD54BEC956}"/>
              </a:ext>
            </a:extLst>
          </p:cNvPr>
          <p:cNvSpPr txBox="1"/>
          <p:nvPr/>
        </p:nvSpPr>
        <p:spPr>
          <a:xfrm>
            <a:off x="569204" y="310089"/>
            <a:ext cx="10144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>
                <a:solidFill>
                  <a:srgbClr val="0070C0"/>
                </a:solidFill>
              </a:rPr>
              <a:t>Toronto and Neighbourhoods Green Cover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DDFFEF-CB7C-4145-B153-51BE4A7EB1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97" t="19971" r="24569" b="34669"/>
          <a:stretch/>
        </p:blipFill>
        <p:spPr>
          <a:xfrm>
            <a:off x="6096000" y="1844703"/>
            <a:ext cx="5533800" cy="40513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44EEBF-E4D2-4B8B-A90C-C3D642BA34A2}"/>
              </a:ext>
            </a:extLst>
          </p:cNvPr>
          <p:cNvSpPr txBox="1"/>
          <p:nvPr/>
        </p:nvSpPr>
        <p:spPr>
          <a:xfrm>
            <a:off x="1481764" y="6243379"/>
            <a:ext cx="8989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rgbClr val="FF0000"/>
                </a:solidFill>
              </a:rPr>
              <a:t>Source: Landsat 8 data. 2017, NASA </a:t>
            </a:r>
            <a:r>
              <a:rPr lang="en-CA" sz="2000" b="1" dirty="0" err="1">
                <a:solidFill>
                  <a:srgbClr val="FF0000"/>
                </a:solidFill>
              </a:rPr>
              <a:t>LandSat</a:t>
            </a:r>
            <a:r>
              <a:rPr lang="en-CA" sz="2000" b="1" dirty="0">
                <a:solidFill>
                  <a:srgbClr val="FF0000"/>
                </a:solidFill>
              </a:rPr>
              <a:t> Science  </a:t>
            </a:r>
            <a:r>
              <a:rPr lang="en-CA" sz="2000" dirty="0">
                <a:hlinkClick r:id="rId4"/>
              </a:rPr>
              <a:t>https://landsat.gsfc.nasa.gov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060656-E400-462C-8E0C-263A6FE028FA}"/>
              </a:ext>
            </a:extLst>
          </p:cNvPr>
          <p:cNvSpPr txBox="1"/>
          <p:nvPr/>
        </p:nvSpPr>
        <p:spPr>
          <a:xfrm>
            <a:off x="6222359" y="1051772"/>
            <a:ext cx="4021156" cy="445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9D9044-5BB6-4981-86B7-D17357996D0F}"/>
              </a:ext>
            </a:extLst>
          </p:cNvPr>
          <p:cNvSpPr txBox="1"/>
          <p:nvPr/>
        </p:nvSpPr>
        <p:spPr>
          <a:xfrm>
            <a:off x="813077" y="1256722"/>
            <a:ext cx="4812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Mapping Areas of Tree Density &gt; 25%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805D1-4712-4D74-BB22-2AFFAE85CE3B}"/>
              </a:ext>
            </a:extLst>
          </p:cNvPr>
          <p:cNvSpPr txBox="1"/>
          <p:nvPr/>
        </p:nvSpPr>
        <p:spPr>
          <a:xfrm>
            <a:off x="6456630" y="1256722"/>
            <a:ext cx="4812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Mapping Areas of Tree Density &gt; 15%</a:t>
            </a:r>
          </a:p>
        </p:txBody>
      </p:sp>
    </p:spTree>
    <p:extLst>
      <p:ext uri="{BB962C8B-B14F-4D97-AF65-F5344CB8AC3E}">
        <p14:creationId xmlns:p14="http://schemas.microsoft.com/office/powerpoint/2010/main" val="1600114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73FA7-7D08-4F2A-A2E0-83BFA6213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0782"/>
          </a:xfrm>
        </p:spPr>
        <p:txBody>
          <a:bodyPr/>
          <a:lstStyle/>
          <a:p>
            <a:r>
              <a:rPr lang="en-CA" b="1" dirty="0">
                <a:solidFill>
                  <a:srgbClr val="0070C0"/>
                </a:solidFill>
              </a:rPr>
              <a:t>Satellite Data  I used for S.N.A.C.K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3BFFF-D046-4690-BAF2-0C0044730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548" y="1776176"/>
            <a:ext cx="11176591" cy="3738622"/>
          </a:xfrm>
        </p:spPr>
        <p:txBody>
          <a:bodyPr/>
          <a:lstStyle/>
          <a:p>
            <a:r>
              <a:rPr lang="en-CA" dirty="0" err="1"/>
              <a:t>LandSat</a:t>
            </a:r>
            <a:r>
              <a:rPr lang="en-CA" dirty="0"/>
              <a:t> 8</a:t>
            </a:r>
          </a:p>
          <a:p>
            <a:r>
              <a:rPr lang="en-CA" dirty="0"/>
              <a:t>Sentinel 2A</a:t>
            </a:r>
          </a:p>
          <a:p>
            <a:r>
              <a:rPr lang="en-CA" dirty="0"/>
              <a:t>Planet Lab Data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I used that satellite image which was more clear and had less clouds in it.</a:t>
            </a:r>
          </a:p>
          <a:p>
            <a:pPr marL="0" indent="0">
              <a:buNone/>
            </a:pPr>
            <a:endParaRPr lang="en-CA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b="1" dirty="0">
                <a:solidFill>
                  <a:srgbClr val="FF0000"/>
                </a:solidFill>
              </a:rPr>
              <a:t>Source: NASA </a:t>
            </a:r>
            <a:r>
              <a:rPr lang="en-CA" b="1" dirty="0" err="1">
                <a:solidFill>
                  <a:srgbClr val="FF0000"/>
                </a:solidFill>
              </a:rPr>
              <a:t>LandSat</a:t>
            </a:r>
            <a:r>
              <a:rPr lang="en-CA" b="1" dirty="0">
                <a:solidFill>
                  <a:srgbClr val="FF0000"/>
                </a:solidFill>
              </a:rPr>
              <a:t> Science.  </a:t>
            </a:r>
            <a:r>
              <a:rPr lang="en-CA" dirty="0">
                <a:hlinkClick r:id="rId2"/>
              </a:rPr>
              <a:t>https://landsat.gsfc.nasa.gov</a:t>
            </a:r>
            <a:endParaRPr lang="en-CA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20779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16AE81-20C3-40F2-A247-164F81B87344}"/>
              </a:ext>
            </a:extLst>
          </p:cNvPr>
          <p:cNvSpPr/>
          <p:nvPr/>
        </p:nvSpPr>
        <p:spPr>
          <a:xfrm>
            <a:off x="674237" y="671933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Used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-Tree Canopy Tool to measure Tree Density in Schools (French Board)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C997EA0-B49A-4449-962F-B7746F7C23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37" t="19296" r="46588" b="5590"/>
          <a:stretch/>
        </p:blipFill>
        <p:spPr>
          <a:xfrm>
            <a:off x="5186079" y="317146"/>
            <a:ext cx="6197750" cy="622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97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A6C99B76-2870-4766-9BA7-A1213F824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80204" y="935334"/>
            <a:ext cx="4169588" cy="23453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926373-187F-406F-931D-55BC85B66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683" y="978549"/>
            <a:ext cx="3709266" cy="20854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60867-8809-4666-8672-6A7943D63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33" y="4012296"/>
            <a:ext cx="4030691" cy="22661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7E7C7D-2FE6-4D93-93E8-FCF253F28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427" y="3993683"/>
            <a:ext cx="4030691" cy="22661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37D34B-900A-429E-BAA7-8F8788B8EB5E}"/>
              </a:ext>
            </a:extLst>
          </p:cNvPr>
          <p:cNvSpPr/>
          <p:nvPr/>
        </p:nvSpPr>
        <p:spPr>
          <a:xfrm>
            <a:off x="6731936" y="6300050"/>
            <a:ext cx="3010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École </a:t>
            </a:r>
            <a:r>
              <a:rPr lang="en-CA" dirty="0" err="1"/>
              <a:t>élémentaire</a:t>
            </a:r>
            <a:r>
              <a:rPr lang="en-CA" dirty="0"/>
              <a:t> Laure-</a:t>
            </a:r>
            <a:r>
              <a:rPr lang="en-CA" dirty="0" err="1"/>
              <a:t>Rièse</a:t>
            </a:r>
            <a:endParaRPr lang="en-C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9ED57B-4F62-4543-9806-E4609E435355}"/>
              </a:ext>
            </a:extLst>
          </p:cNvPr>
          <p:cNvSpPr/>
          <p:nvPr/>
        </p:nvSpPr>
        <p:spPr>
          <a:xfrm>
            <a:off x="795952" y="3365716"/>
            <a:ext cx="3787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202124"/>
                </a:solidFill>
                <a:latin typeface="Google Sans"/>
              </a:rPr>
              <a:t>École </a:t>
            </a:r>
            <a:r>
              <a:rPr lang="en-CA" dirty="0" err="1">
                <a:solidFill>
                  <a:srgbClr val="202124"/>
                </a:solidFill>
                <a:latin typeface="Google Sans"/>
              </a:rPr>
              <a:t>élémentaire</a:t>
            </a:r>
            <a:r>
              <a:rPr lang="en-CA" dirty="0">
                <a:solidFill>
                  <a:srgbClr val="202124"/>
                </a:solidFill>
                <a:latin typeface="Google Sans"/>
              </a:rPr>
              <a:t> Jeanne-Lajoie</a:t>
            </a:r>
            <a:endParaRPr lang="en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6EA3EE-63DF-4875-8E62-A93E72625F49}"/>
              </a:ext>
            </a:extLst>
          </p:cNvPr>
          <p:cNvSpPr/>
          <p:nvPr/>
        </p:nvSpPr>
        <p:spPr>
          <a:xfrm>
            <a:off x="6382683" y="3240009"/>
            <a:ext cx="318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École </a:t>
            </a:r>
            <a:r>
              <a:rPr lang="en-CA" dirty="0" err="1"/>
              <a:t>élémentaire</a:t>
            </a:r>
            <a:r>
              <a:rPr lang="en-CA" dirty="0"/>
              <a:t> Gabrielle-Roy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60542F-4B4D-44FA-85CA-B5753EACA871}"/>
              </a:ext>
            </a:extLst>
          </p:cNvPr>
          <p:cNvSpPr/>
          <p:nvPr/>
        </p:nvSpPr>
        <p:spPr>
          <a:xfrm>
            <a:off x="488567" y="6371035"/>
            <a:ext cx="3066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École </a:t>
            </a:r>
            <a:r>
              <a:rPr lang="en-CA" dirty="0" err="1"/>
              <a:t>élémentaire</a:t>
            </a:r>
            <a:r>
              <a:rPr lang="en-CA" dirty="0"/>
              <a:t> Félix-Leclerc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736EC2-EE13-490F-9062-60AFDBEFCA73}"/>
              </a:ext>
            </a:extLst>
          </p:cNvPr>
          <p:cNvSpPr txBox="1"/>
          <p:nvPr/>
        </p:nvSpPr>
        <p:spPr>
          <a:xfrm>
            <a:off x="465315" y="203628"/>
            <a:ext cx="112613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dirty="0">
                <a:solidFill>
                  <a:schemeClr val="accent1"/>
                </a:solidFill>
              </a:rPr>
              <a:t>Using </a:t>
            </a:r>
            <a:r>
              <a:rPr lang="en-CA" sz="3000" dirty="0" err="1">
                <a:solidFill>
                  <a:schemeClr val="accent1"/>
                </a:solidFill>
              </a:rPr>
              <a:t>iTool</a:t>
            </a:r>
            <a:r>
              <a:rPr lang="en-CA" sz="3000" dirty="0">
                <a:solidFill>
                  <a:schemeClr val="accent1"/>
                </a:solidFill>
              </a:rPr>
              <a:t> for Measuring School Tree Density of 12 School Playgrounds</a:t>
            </a:r>
          </a:p>
        </p:txBody>
      </p:sp>
    </p:spTree>
    <p:extLst>
      <p:ext uri="{BB962C8B-B14F-4D97-AF65-F5344CB8AC3E}">
        <p14:creationId xmlns:p14="http://schemas.microsoft.com/office/powerpoint/2010/main" val="8266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4C7E4-9DB0-4D00-9C7D-B1B3B6AF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889724" cy="4795408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FFFF"/>
                </a:solidFill>
              </a:rPr>
              <a:t>School Playground Tree Density Ranking </a:t>
            </a:r>
            <a:br>
              <a:rPr lang="en-CA" dirty="0">
                <a:solidFill>
                  <a:srgbClr val="FFFFFF"/>
                </a:solidFill>
              </a:rPr>
            </a:br>
            <a:r>
              <a:rPr lang="en-CA" dirty="0">
                <a:solidFill>
                  <a:srgbClr val="FFFFFF"/>
                </a:solidFill>
              </a:rPr>
              <a:t>(Top 5)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D6A235-DC49-4F5B-92AA-E7B2B80D8B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7899722"/>
              </p:ext>
            </p:extLst>
          </p:nvPr>
        </p:nvGraphicFramePr>
        <p:xfrm>
          <a:off x="5194300" y="470924"/>
          <a:ext cx="6763238" cy="4781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3D74592-12A9-487C-BE27-DA5F345B9988}"/>
              </a:ext>
            </a:extLst>
          </p:cNvPr>
          <p:cNvSpPr txBox="1"/>
          <p:nvPr/>
        </p:nvSpPr>
        <p:spPr>
          <a:xfrm>
            <a:off x="5009576" y="5681856"/>
            <a:ext cx="6947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All schools should aim to become like École </a:t>
            </a:r>
            <a:r>
              <a:rPr lang="en-CA" sz="2400" dirty="0" err="1"/>
              <a:t>élémentaire</a:t>
            </a:r>
            <a:r>
              <a:rPr lang="en-CA" sz="2400" dirty="0"/>
              <a:t> Gabrielle-Roy !  </a:t>
            </a:r>
          </a:p>
        </p:txBody>
      </p:sp>
    </p:spTree>
    <p:extLst>
      <p:ext uri="{BB962C8B-B14F-4D97-AF65-F5344CB8AC3E}">
        <p14:creationId xmlns:p14="http://schemas.microsoft.com/office/powerpoint/2010/main" val="1695223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46881B-AFCA-4754-B84C-421500D3F00F}"/>
              </a:ext>
            </a:extLst>
          </p:cNvPr>
          <p:cNvSpPr/>
          <p:nvPr/>
        </p:nvSpPr>
        <p:spPr>
          <a:xfrm>
            <a:off x="5449981" y="544946"/>
            <a:ext cx="6192669" cy="5653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b="1" i="0" dirty="0">
                <a:solidFill>
                  <a:schemeClr val="bg1"/>
                </a:solidFill>
                <a:effectLst/>
              </a:rPr>
              <a:t>SCHOOL PARKS ARE IMPORTANT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5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b="0" i="0" dirty="0">
                <a:solidFill>
                  <a:schemeClr val="bg1"/>
                </a:solidFill>
                <a:effectLst/>
              </a:rPr>
              <a:t>We need big parks such as High Park </a:t>
            </a:r>
            <a:r>
              <a:rPr lang="en-US" sz="2500" dirty="0">
                <a:solidFill>
                  <a:schemeClr val="bg1"/>
                </a:solidFill>
              </a:rPr>
              <a:t>and Rogue Park.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b="0" i="0" dirty="0">
              <a:solidFill>
                <a:schemeClr val="bg1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bg1"/>
                </a:solidFill>
              </a:rPr>
              <a:t>But also focus on school parks and </a:t>
            </a:r>
            <a:r>
              <a:rPr lang="en-US" sz="2500" dirty="0" err="1">
                <a:solidFill>
                  <a:schemeClr val="bg1"/>
                </a:solidFill>
              </a:rPr>
              <a:t>neighbourhood</a:t>
            </a:r>
            <a:r>
              <a:rPr lang="en-US" sz="2500" dirty="0">
                <a:solidFill>
                  <a:schemeClr val="bg1"/>
                </a:solidFill>
              </a:rPr>
              <a:t> parks and increase their density.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bg1"/>
                </a:solidFill>
              </a:rPr>
              <a:t>City parks improve health of children and increase biodiversity within cities.</a:t>
            </a:r>
          </a:p>
        </p:txBody>
      </p:sp>
      <p:pic>
        <p:nvPicPr>
          <p:cNvPr id="1026" name="Picture 2" descr="toronto-parks-analysis">
            <a:extLst>
              <a:ext uri="{FF2B5EF4-FFF2-40B4-BE49-F238E27FC236}">
                <a16:creationId xmlns:a16="http://schemas.microsoft.com/office/drawing/2014/main" id="{68E7A053-D971-4ABD-A245-77D325C1B2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" t="12066" r="4436" b="31382"/>
          <a:stretch/>
        </p:blipFill>
        <p:spPr bwMode="auto">
          <a:xfrm>
            <a:off x="398858" y="935665"/>
            <a:ext cx="3949857" cy="497226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721799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0AF7E-2DD1-49D8-B1F2-409E7D8FF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Made by Air Quality Measurement Device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small, yellow, white&#10;&#10;Description automatically generated">
            <a:extLst>
              <a:ext uri="{FF2B5EF4-FFF2-40B4-BE49-F238E27FC236}">
                <a16:creationId xmlns:a16="http://schemas.microsoft.com/office/drawing/2014/main" id="{60104E5B-6EDA-4A32-929D-E084F8BFD1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2" t="5133" r="3719" b="5798"/>
          <a:stretch/>
        </p:blipFill>
        <p:spPr>
          <a:xfrm>
            <a:off x="546351" y="2307975"/>
            <a:ext cx="5001637" cy="36576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5ACBE03D-1DAC-471E-A49E-EF3938D3F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08" y="2596836"/>
            <a:ext cx="4491651" cy="33687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5769623-4DED-4284-8A4F-53FA8E7920ED}"/>
              </a:ext>
            </a:extLst>
          </p:cNvPr>
          <p:cNvSpPr txBox="1"/>
          <p:nvPr/>
        </p:nvSpPr>
        <p:spPr>
          <a:xfrm>
            <a:off x="546351" y="6254436"/>
            <a:ext cx="4905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Uses Arduino and Particle Sensor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1A9CB2-41C3-4688-9398-93204E033246}"/>
              </a:ext>
            </a:extLst>
          </p:cNvPr>
          <p:cNvSpPr txBox="1"/>
          <p:nvPr/>
        </p:nvSpPr>
        <p:spPr>
          <a:xfrm>
            <a:off x="6871908" y="6224560"/>
            <a:ext cx="4905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Programming it</a:t>
            </a:r>
          </a:p>
        </p:txBody>
      </p:sp>
    </p:spTree>
    <p:extLst>
      <p:ext uri="{BB962C8B-B14F-4D97-AF65-F5344CB8AC3E}">
        <p14:creationId xmlns:p14="http://schemas.microsoft.com/office/powerpoint/2010/main" val="2062104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0AF7E-2DD1-49D8-B1F2-409E7D8FF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dirty="0">
                <a:solidFill>
                  <a:srgbClr val="FFFFFF"/>
                </a:solidFill>
              </a:rPr>
              <a:t>I Measured the Air Quality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boy taking a selfie in a city&#10;&#10;Description automatically generated">
            <a:extLst>
              <a:ext uri="{FF2B5EF4-FFF2-40B4-BE49-F238E27FC236}">
                <a16:creationId xmlns:a16="http://schemas.microsoft.com/office/drawing/2014/main" id="{2BE9683E-C334-471A-BA36-10C290A94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454" y="2406335"/>
            <a:ext cx="5153221" cy="3848101"/>
          </a:xfrm>
          <a:prstGeom prst="rect">
            <a:avLst/>
          </a:prstGeom>
        </p:spPr>
      </p:pic>
      <p:pic>
        <p:nvPicPr>
          <p:cNvPr id="18" name="Content Placeholder 4" descr="A person that is standing on a sidewalk&#10;&#10;Description automatically generated">
            <a:extLst>
              <a:ext uri="{FF2B5EF4-FFF2-40B4-BE49-F238E27FC236}">
                <a16:creationId xmlns:a16="http://schemas.microsoft.com/office/drawing/2014/main" id="{AD6D852C-DE19-4465-8B9E-6F66997A9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2" t="-1661" r="5539" b="12549"/>
          <a:stretch/>
        </p:blipFill>
        <p:spPr>
          <a:xfrm>
            <a:off x="966096" y="2277801"/>
            <a:ext cx="4161490" cy="386003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08DACDA-84FD-4C12-82AF-A4BC6FB1A143}"/>
              </a:ext>
            </a:extLst>
          </p:cNvPr>
          <p:cNvSpPr txBox="1"/>
          <p:nvPr/>
        </p:nvSpPr>
        <p:spPr>
          <a:xfrm>
            <a:off x="966096" y="6195046"/>
            <a:ext cx="3513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rgbClr val="FF0000"/>
                </a:solidFill>
              </a:rPr>
              <a:t>School Parks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1B5EE5-A55B-4EEC-AE25-C5413E239DFC}"/>
              </a:ext>
            </a:extLst>
          </p:cNvPr>
          <p:cNvSpPr txBox="1"/>
          <p:nvPr/>
        </p:nvSpPr>
        <p:spPr>
          <a:xfrm>
            <a:off x="7502170" y="6336086"/>
            <a:ext cx="3513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rgbClr val="FF0000"/>
                </a:solidFill>
              </a:rPr>
              <a:t>Toronto City Intersections</a:t>
            </a:r>
          </a:p>
        </p:txBody>
      </p:sp>
    </p:spTree>
    <p:extLst>
      <p:ext uri="{BB962C8B-B14F-4D97-AF65-F5344CB8AC3E}">
        <p14:creationId xmlns:p14="http://schemas.microsoft.com/office/powerpoint/2010/main" val="1499656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8D174F-7D4C-411B-830F-36019EEAD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50" y="1412488"/>
            <a:ext cx="3492840" cy="436384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Air Quality Readings :</a:t>
            </a:r>
            <a:b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School Tree Areas </a:t>
            </a:r>
            <a:b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vs </a:t>
            </a:r>
            <a:b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City Intersections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541E2-49C0-48A5-868D-F0F30E3B1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0276" y="718195"/>
            <a:ext cx="3605674" cy="5937786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500" dirty="0">
                <a:solidFill>
                  <a:schemeClr val="accent6"/>
                </a:solidFill>
              </a:rPr>
              <a:t>2172996,21.73,20792.64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1046867,10.47,6289.90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1971991,19.72,17212.68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1587905,15.88,11703.77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1769715,17.70,14109.83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1272449,12.72,8268.37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1424493,14.24,9816.50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886930,8.87,5081.20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1715670,17.16,13358.69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1650009,16.50,12487.52</a:t>
            </a:r>
          </a:p>
          <a:p>
            <a:r>
              <a:rPr lang="en-US" sz="1500" dirty="0">
                <a:solidFill>
                  <a:schemeClr val="accent6"/>
                </a:solidFill>
              </a:rPr>
              <a:t>1098070,10.98,6708.80</a:t>
            </a:r>
          </a:p>
          <a:p>
            <a:r>
              <a:rPr lang="en-US" sz="3000" b="1" dirty="0">
                <a:solidFill>
                  <a:schemeClr val="accent6"/>
                </a:solidFill>
              </a:rPr>
              <a:t>School Playground Average: </a:t>
            </a:r>
            <a:r>
              <a:rPr lang="en-US" sz="3000" b="1" u="sng" dirty="0">
                <a:solidFill>
                  <a:schemeClr val="accent6"/>
                </a:solidFill>
              </a:rPr>
              <a:t>5968.03</a:t>
            </a:r>
          </a:p>
          <a:p>
            <a:r>
              <a:rPr lang="en-US" sz="3000" b="1" dirty="0">
                <a:solidFill>
                  <a:srgbClr val="FF0000"/>
                </a:solidFill>
              </a:rPr>
              <a:t>Better quality</a:t>
            </a:r>
            <a:endParaRPr lang="en-US" sz="3000" dirty="0">
              <a:solidFill>
                <a:srgbClr val="FF0000"/>
              </a:solidFill>
            </a:endParaRPr>
          </a:p>
          <a:p>
            <a:endParaRPr lang="en-US" sz="3000" b="1" dirty="0">
              <a:solidFill>
                <a:schemeClr val="accent6"/>
              </a:solidFill>
            </a:endParaRPr>
          </a:p>
          <a:p>
            <a:endParaRPr lang="en-US" sz="3000" b="1" dirty="0">
              <a:solidFill>
                <a:schemeClr val="accent6"/>
              </a:solidFill>
            </a:endParaRPr>
          </a:p>
          <a:p>
            <a:endParaRPr lang="en-US" sz="3000" dirty="0">
              <a:solidFill>
                <a:schemeClr val="accent6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2B5DA9B-8204-40E4-A74A-AC3B9D82924C}"/>
              </a:ext>
            </a:extLst>
          </p:cNvPr>
          <p:cNvSpPr txBox="1">
            <a:spLocks/>
          </p:cNvSpPr>
          <p:nvPr/>
        </p:nvSpPr>
        <p:spPr>
          <a:xfrm>
            <a:off x="8419749" y="718195"/>
            <a:ext cx="3605674" cy="5863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>
                <a:solidFill>
                  <a:srgbClr val="FF0000"/>
                </a:solidFill>
              </a:rPr>
              <a:t>1587905,15.88,11703.77</a:t>
            </a:r>
          </a:p>
          <a:p>
            <a:r>
              <a:rPr lang="en-US" sz="1500" dirty="0">
                <a:solidFill>
                  <a:srgbClr val="FF0000"/>
                </a:solidFill>
              </a:rPr>
              <a:t>1769715,17.70,14109.83</a:t>
            </a:r>
          </a:p>
          <a:p>
            <a:r>
              <a:rPr lang="en-US" sz="1500" dirty="0">
                <a:solidFill>
                  <a:srgbClr val="FF0000"/>
                </a:solidFill>
              </a:rPr>
              <a:t>1272449,12.72,8268.37</a:t>
            </a:r>
          </a:p>
          <a:p>
            <a:r>
              <a:rPr lang="en-US" sz="1500" dirty="0">
                <a:solidFill>
                  <a:srgbClr val="FF0000"/>
                </a:solidFill>
              </a:rPr>
              <a:t>1424493,14.24,9816.50</a:t>
            </a:r>
          </a:p>
          <a:p>
            <a:r>
              <a:rPr lang="en-US" sz="1500" dirty="0">
                <a:solidFill>
                  <a:srgbClr val="FF0000"/>
                </a:solidFill>
              </a:rPr>
              <a:t>886930,8.87,5081.20</a:t>
            </a:r>
          </a:p>
          <a:p>
            <a:r>
              <a:rPr lang="en-US" sz="1500" dirty="0">
                <a:solidFill>
                  <a:srgbClr val="FF0000"/>
                </a:solidFill>
              </a:rPr>
              <a:t>1715670,17.16,13358.69</a:t>
            </a:r>
          </a:p>
          <a:p>
            <a:r>
              <a:rPr lang="en-US" sz="1500" dirty="0">
                <a:solidFill>
                  <a:srgbClr val="FF0000"/>
                </a:solidFill>
              </a:rPr>
              <a:t>1650009,16.50,12487.52</a:t>
            </a:r>
          </a:p>
          <a:p>
            <a:r>
              <a:rPr lang="en-US" sz="1500" dirty="0">
                <a:solidFill>
                  <a:srgbClr val="FF0000"/>
                </a:solidFill>
              </a:rPr>
              <a:t>1098070,10.98,6708.80</a:t>
            </a:r>
          </a:p>
          <a:p>
            <a:r>
              <a:rPr lang="en-US" sz="1500" dirty="0">
                <a:solidFill>
                  <a:srgbClr val="FF0000"/>
                </a:solidFill>
              </a:rPr>
              <a:t>436433,4.36,2289.13</a:t>
            </a:r>
          </a:p>
          <a:p>
            <a:r>
              <a:rPr lang="en-US" sz="1500" dirty="0">
                <a:solidFill>
                  <a:srgbClr val="FF0000"/>
                </a:solidFill>
              </a:rPr>
              <a:t>544012,5.44,2894.12</a:t>
            </a:r>
          </a:p>
          <a:p>
            <a:r>
              <a:rPr lang="en-US" sz="1500" dirty="0">
                <a:solidFill>
                  <a:srgbClr val="FF0000"/>
                </a:solidFill>
              </a:rPr>
              <a:t>479725,4.80,2529.18</a:t>
            </a:r>
          </a:p>
          <a:p>
            <a:r>
              <a:rPr lang="en-US" sz="3000" b="1" dirty="0">
                <a:solidFill>
                  <a:srgbClr val="FF0000"/>
                </a:solidFill>
              </a:rPr>
              <a:t>City Intersections Average: </a:t>
            </a:r>
            <a:r>
              <a:rPr lang="en-US" sz="3000" b="1" u="sng" dirty="0">
                <a:solidFill>
                  <a:srgbClr val="FF0000"/>
                </a:solidFill>
              </a:rPr>
              <a:t>11990.57</a:t>
            </a:r>
          </a:p>
          <a:p>
            <a:r>
              <a:rPr lang="en-US" sz="3000" b="1" dirty="0">
                <a:solidFill>
                  <a:srgbClr val="FF0000"/>
                </a:solidFill>
              </a:rPr>
              <a:t>Poor quality</a:t>
            </a:r>
            <a:endParaRPr lang="en-US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34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3647B-442E-4F37-918D-B60D4B65C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39" y="392430"/>
            <a:ext cx="11615102" cy="1659654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0070C0"/>
                </a:solidFill>
              </a:rPr>
              <a:t>Created Crowd Mapping App for School Tree Density.</a:t>
            </a:r>
            <a:br>
              <a:rPr lang="en-CA" b="1" dirty="0">
                <a:solidFill>
                  <a:srgbClr val="0070C0"/>
                </a:solidFill>
              </a:rPr>
            </a:br>
            <a:br>
              <a:rPr lang="en-CA" b="1" dirty="0">
                <a:solidFill>
                  <a:srgbClr val="0070C0"/>
                </a:solidFill>
              </a:rPr>
            </a:br>
            <a:r>
              <a:rPr lang="en-CA" b="1" i="1" dirty="0">
                <a:solidFill>
                  <a:srgbClr val="0070C0"/>
                </a:solidFill>
              </a:rPr>
              <a:t>Kids can add data of their playgrounds!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124DA1-49B0-44FB-BE4E-DCEAB0012B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7" t="10127" r="23575" b="5324"/>
          <a:stretch/>
        </p:blipFill>
        <p:spPr>
          <a:xfrm>
            <a:off x="558860" y="2148437"/>
            <a:ext cx="6564954" cy="43675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9CB178-DAF9-41D1-BA7D-59575C025479}"/>
              </a:ext>
            </a:extLst>
          </p:cNvPr>
          <p:cNvSpPr/>
          <p:nvPr/>
        </p:nvSpPr>
        <p:spPr>
          <a:xfrm>
            <a:off x="7831280" y="3824368"/>
            <a:ext cx="28593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b="1" dirty="0">
                <a:hlinkClick r:id="rId3"/>
              </a:rPr>
              <a:t>https://snack.ushahidi.io</a:t>
            </a:r>
            <a:endParaRPr lang="en-CA" sz="2000" b="1" dirty="0"/>
          </a:p>
          <a:p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975091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9ADB3-814F-4F6C-9A44-32A8AAC2A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133" y="276310"/>
            <a:ext cx="5486400" cy="5156927"/>
          </a:xfrm>
        </p:spPr>
        <p:txBody>
          <a:bodyPr>
            <a:normAutofit fontScale="90000"/>
          </a:bodyPr>
          <a:lstStyle/>
          <a:p>
            <a:pPr algn="ctr"/>
            <a:r>
              <a:rPr lang="en-CA" sz="5300" b="1" dirty="0">
                <a:solidFill>
                  <a:srgbClr val="0070C0"/>
                </a:solidFill>
              </a:rPr>
              <a:t>S</a:t>
            </a:r>
            <a:r>
              <a:rPr lang="en-CA" sz="5300" b="1" dirty="0"/>
              <a:t>chools and </a:t>
            </a:r>
            <a:r>
              <a:rPr lang="en-CA" sz="5300" b="1" dirty="0">
                <a:solidFill>
                  <a:srgbClr val="0070C0"/>
                </a:solidFill>
              </a:rPr>
              <a:t>N</a:t>
            </a:r>
            <a:r>
              <a:rPr lang="en-CA" sz="5300" b="1" dirty="0"/>
              <a:t>ASA </a:t>
            </a:r>
            <a:r>
              <a:rPr lang="en-CA" sz="5300" b="1" dirty="0">
                <a:solidFill>
                  <a:srgbClr val="0070C0"/>
                </a:solidFill>
              </a:rPr>
              <a:t>A</a:t>
            </a:r>
            <a:r>
              <a:rPr lang="en-CA" sz="5300" b="1" dirty="0"/>
              <a:t>iding </a:t>
            </a:r>
            <a:r>
              <a:rPr lang="en-CA" sz="5300" b="1" dirty="0">
                <a:solidFill>
                  <a:srgbClr val="0070C0"/>
                </a:solidFill>
              </a:rPr>
              <a:t>C</a:t>
            </a:r>
            <a:r>
              <a:rPr lang="en-CA" sz="5300" b="1" dirty="0"/>
              <a:t>limate action by </a:t>
            </a:r>
            <a:r>
              <a:rPr lang="en-CA" sz="5300" b="1" dirty="0">
                <a:solidFill>
                  <a:srgbClr val="0070C0"/>
                </a:solidFill>
              </a:rPr>
              <a:t>K</a:t>
            </a:r>
            <a:r>
              <a:rPr lang="en-CA" sz="5300" b="1" dirty="0"/>
              <a:t>ids </a:t>
            </a:r>
            <a:r>
              <a:rPr lang="en-CA" sz="5300" b="1" dirty="0">
                <a:solidFill>
                  <a:srgbClr val="0070C0"/>
                </a:solidFill>
              </a:rPr>
              <a:t>(S.N.A.C.K)</a:t>
            </a:r>
            <a:br>
              <a:rPr lang="en-CA" b="1" dirty="0">
                <a:solidFill>
                  <a:srgbClr val="0070C0"/>
                </a:solidFill>
              </a:rPr>
            </a:br>
            <a:br>
              <a:rPr lang="en-CA" b="1" dirty="0">
                <a:solidFill>
                  <a:srgbClr val="0070C0"/>
                </a:solidFill>
              </a:rPr>
            </a:br>
            <a:r>
              <a:rPr lang="en-CA" b="1" dirty="0">
                <a:solidFill>
                  <a:srgbClr val="0070C0"/>
                </a:solidFill>
              </a:rPr>
              <a:t>Arushi Nath</a:t>
            </a:r>
            <a:br>
              <a:rPr lang="en-CA" b="1" dirty="0">
                <a:solidFill>
                  <a:srgbClr val="0070C0"/>
                </a:solidFill>
              </a:rPr>
            </a:br>
            <a:r>
              <a:rPr lang="en-CA" sz="2900" b="1" dirty="0">
                <a:solidFill>
                  <a:schemeClr val="accent2">
                    <a:lumMod val="75000"/>
                  </a:schemeClr>
                </a:solidFill>
              </a:rPr>
              <a:t>HotPopRobot </a:t>
            </a:r>
            <a:br>
              <a:rPr lang="en-CA" sz="29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2900" b="1" dirty="0">
                <a:solidFill>
                  <a:schemeClr val="accent2">
                    <a:lumMod val="75000"/>
                  </a:schemeClr>
                </a:solidFill>
              </a:rPr>
              <a:t>twitter @wonrobot</a:t>
            </a:r>
            <a:br>
              <a:rPr lang="en-CA" b="1" dirty="0">
                <a:solidFill>
                  <a:srgbClr val="0070C0"/>
                </a:solidFill>
              </a:rPr>
            </a:br>
            <a:br>
              <a:rPr lang="en-CA" b="1" dirty="0">
                <a:solidFill>
                  <a:srgbClr val="0070C0"/>
                </a:solidFill>
              </a:rPr>
            </a:br>
            <a:r>
              <a:rPr lang="en-CA" sz="2800" b="1" dirty="0">
                <a:solidFill>
                  <a:srgbClr val="0070C0"/>
                </a:solidFill>
              </a:rPr>
              <a:t>Toronto, 20 October 2019</a:t>
            </a:r>
          </a:p>
        </p:txBody>
      </p:sp>
      <p:pic>
        <p:nvPicPr>
          <p:cNvPr id="5" name="Content Placeholder 4" descr="A person standing in a room&#10;&#10;Description automatically generated">
            <a:extLst>
              <a:ext uri="{FF2B5EF4-FFF2-40B4-BE49-F238E27FC236}">
                <a16:creationId xmlns:a16="http://schemas.microsoft.com/office/drawing/2014/main" id="{B305B6E2-F3D3-46AA-BA1A-9ACCC4976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9" t="11226" r="21119" b="10710"/>
          <a:stretch/>
        </p:blipFill>
        <p:spPr>
          <a:xfrm>
            <a:off x="609600" y="276311"/>
            <a:ext cx="5486400" cy="6078863"/>
          </a:xfrm>
        </p:spPr>
      </p:pic>
      <p:pic>
        <p:nvPicPr>
          <p:cNvPr id="1026" name="Picture 2" descr="Image result for spaceapps toronto">
            <a:extLst>
              <a:ext uri="{FF2B5EF4-FFF2-40B4-BE49-F238E27FC236}">
                <a16:creationId xmlns:a16="http://schemas.microsoft.com/office/drawing/2014/main" id="{48E17D2A-2D7B-4D36-8E25-C7C734E2A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991" y="5572337"/>
            <a:ext cx="2606241" cy="110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305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3311</TotalTime>
  <Words>462</Words>
  <Application>Microsoft Office PowerPoint</Application>
  <PresentationFormat>Widescreen</PresentationFormat>
  <Paragraphs>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Google Sans</vt:lpstr>
      <vt:lpstr>Office Theme</vt:lpstr>
      <vt:lpstr>Schools and NASA Aiding Climate action by Kids (S.N.A.C.K)  Arushi Nath HotPopRobot  twitter @wonrobot  Toronto, 20 October 2019</vt:lpstr>
      <vt:lpstr>PowerPoint Presentation</vt:lpstr>
      <vt:lpstr>My SpaceApps Challenge: Smash your SDG.   SDG 11 (Sustainable Cities and Communities)</vt:lpstr>
      <vt:lpstr>PowerPoint Presentation</vt:lpstr>
      <vt:lpstr>Satellite Data  I used for S.N.A.C.K</vt:lpstr>
      <vt:lpstr>PowerPoint Presentation</vt:lpstr>
      <vt:lpstr>PowerPoint Presentation</vt:lpstr>
      <vt:lpstr>School Playground Tree Density Ranking  (Top 5)</vt:lpstr>
      <vt:lpstr>PowerPoint Presentation</vt:lpstr>
      <vt:lpstr>Made by Air Quality Measurement Device</vt:lpstr>
      <vt:lpstr>I Measured the Air Quality</vt:lpstr>
      <vt:lpstr>Air Quality Readings :  School Tree Areas  vs  City Intersections</vt:lpstr>
      <vt:lpstr>Created Crowd Mapping App for School Tree Density.  Kids can add data of their playgrounds!</vt:lpstr>
      <vt:lpstr>Schools and NASA Aiding Climate action by Kids (S.N.A.C.K)  Arushi Nath HotPopRobot  twitter @wonrobot  Toronto, 20 October 2019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Schools and NASA Aiding Climate action by Kids (S.N.A.C.K)  Arushi Nath HotPopRobot  twitter @wonrobot  Toronto, 20 October 2019</dc:title>
  <dc:creator>Vikas Nath</dc:creator>
  <cp:lastModifiedBy>Artash</cp:lastModifiedBy>
  <cp:revision>14</cp:revision>
  <dcterms:created xsi:type="dcterms:W3CDTF">2019-10-20T15:54:59Z</dcterms:created>
  <dcterms:modified xsi:type="dcterms:W3CDTF">2020-05-26T14:30:01Z</dcterms:modified>
</cp:coreProperties>
</file>