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12" r:id="rId2"/>
    <p:sldId id="323" r:id="rId3"/>
    <p:sldId id="259" r:id="rId4"/>
    <p:sldId id="325" r:id="rId5"/>
    <p:sldId id="317" r:id="rId6"/>
    <p:sldId id="324" r:id="rId7"/>
    <p:sldId id="327" r:id="rId8"/>
    <p:sldId id="326" r:id="rId9"/>
    <p:sldId id="328" r:id="rId10"/>
    <p:sldId id="316" r:id="rId11"/>
    <p:sldId id="321" r:id="rId12"/>
    <p:sldId id="318" r:id="rId13"/>
    <p:sldId id="319" r:id="rId14"/>
    <p:sldId id="33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8D9B5B-D687-4D84-94CA-EB8F2A530CBE}" v="609" dt="2019-09-28T12:58:21.4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59" autoAdjust="0"/>
    <p:restoredTop sz="85158" autoAdjust="0"/>
  </p:normalViewPr>
  <p:slideViewPr>
    <p:cSldViewPr snapToGrid="0">
      <p:cViewPr varScale="1">
        <p:scale>
          <a:sx n="61" d="100"/>
          <a:sy n="61" d="100"/>
        </p:scale>
        <p:origin x="912" y="72"/>
      </p:cViewPr>
      <p:guideLst/>
    </p:cSldViewPr>
  </p:slideViewPr>
  <p:notesTextViewPr>
    <p:cViewPr>
      <p:scale>
        <a:sx n="1" d="1"/>
        <a:sy n="1" d="1"/>
      </p:scale>
      <p:origin x="0" y="0"/>
    </p:cViewPr>
  </p:notesTextViewPr>
  <p:sorterViewPr>
    <p:cViewPr>
      <p:scale>
        <a:sx n="100" d="100"/>
        <a:sy n="100" d="100"/>
      </p:scale>
      <p:origin x="0" y="-247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52B3C4-4E7B-493D-BD87-3C131E12141B}" type="datetimeFigureOut">
              <a:rPr lang="en-US" smtClean="0"/>
              <a:t>9/28/2019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3FD653-FBC3-4FEC-A339-2D327E645E9F}" type="slidenum">
              <a:rPr lang="en-US" smtClean="0"/>
              <a:t>‹#›</a:t>
            </a:fld>
            <a:endParaRPr lang="en-US"/>
          </a:p>
        </p:txBody>
      </p:sp>
    </p:spTree>
    <p:extLst>
      <p:ext uri="{BB962C8B-B14F-4D97-AF65-F5344CB8AC3E}">
        <p14:creationId xmlns:p14="http://schemas.microsoft.com/office/powerpoint/2010/main" val="2085191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3FD653-FBC3-4FEC-A339-2D327E645E9F}" type="slidenum">
              <a:rPr lang="en-US" smtClean="0"/>
              <a:t>3</a:t>
            </a:fld>
            <a:endParaRPr lang="en-US"/>
          </a:p>
        </p:txBody>
      </p:sp>
    </p:spTree>
    <p:extLst>
      <p:ext uri="{BB962C8B-B14F-4D97-AF65-F5344CB8AC3E}">
        <p14:creationId xmlns:p14="http://schemas.microsoft.com/office/powerpoint/2010/main" val="1434323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3FD653-FBC3-4FEC-A339-2D327E645E9F}" type="slidenum">
              <a:rPr lang="en-US" smtClean="0"/>
              <a:t>6</a:t>
            </a:fld>
            <a:endParaRPr lang="en-US"/>
          </a:p>
        </p:txBody>
      </p:sp>
    </p:spTree>
    <p:extLst>
      <p:ext uri="{BB962C8B-B14F-4D97-AF65-F5344CB8AC3E}">
        <p14:creationId xmlns:p14="http://schemas.microsoft.com/office/powerpoint/2010/main" val="1228342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3FD653-FBC3-4FEC-A339-2D327E645E9F}" type="slidenum">
              <a:rPr lang="en-US" smtClean="0"/>
              <a:t>11</a:t>
            </a:fld>
            <a:endParaRPr lang="en-US"/>
          </a:p>
        </p:txBody>
      </p:sp>
    </p:spTree>
    <p:extLst>
      <p:ext uri="{BB962C8B-B14F-4D97-AF65-F5344CB8AC3E}">
        <p14:creationId xmlns:p14="http://schemas.microsoft.com/office/powerpoint/2010/main" val="1565675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019AA-EAF7-41D9-A2E2-3E9DDF5E5B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74AC8B-AEF9-4E86-B66D-7050F74041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4699B3-74EA-4A6C-AF00-A865E7DB268F}"/>
              </a:ext>
            </a:extLst>
          </p:cNvPr>
          <p:cNvSpPr>
            <a:spLocks noGrp="1"/>
          </p:cNvSpPr>
          <p:nvPr>
            <p:ph type="dt" sz="half" idx="10"/>
          </p:nvPr>
        </p:nvSpPr>
        <p:spPr/>
        <p:txBody>
          <a:bodyPr/>
          <a:lstStyle/>
          <a:p>
            <a:fld id="{24EE6615-350A-4809-AC29-61E3945D0B07}" type="datetimeFigureOut">
              <a:rPr lang="en-US" smtClean="0"/>
              <a:t>9/28/2019</a:t>
            </a:fld>
            <a:endParaRPr lang="en-US"/>
          </a:p>
        </p:txBody>
      </p:sp>
      <p:sp>
        <p:nvSpPr>
          <p:cNvPr id="5" name="Footer Placeholder 4">
            <a:extLst>
              <a:ext uri="{FF2B5EF4-FFF2-40B4-BE49-F238E27FC236}">
                <a16:creationId xmlns:a16="http://schemas.microsoft.com/office/drawing/2014/main" id="{F18BE8EF-47C8-46F1-BD66-B73C9A6E59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850E2B-E8C1-4A61-ADC4-97C23E976252}"/>
              </a:ext>
            </a:extLst>
          </p:cNvPr>
          <p:cNvSpPr>
            <a:spLocks noGrp="1"/>
          </p:cNvSpPr>
          <p:nvPr>
            <p:ph type="sldNum" sz="quarter" idx="12"/>
          </p:nvPr>
        </p:nvSpPr>
        <p:spPr/>
        <p:txBody>
          <a:bodyPr/>
          <a:lstStyle/>
          <a:p>
            <a:fld id="{66DC68A0-E224-4354-9AEC-397B83B101F2}" type="slidenum">
              <a:rPr lang="en-US" smtClean="0"/>
              <a:t>‹#›</a:t>
            </a:fld>
            <a:endParaRPr lang="en-US"/>
          </a:p>
        </p:txBody>
      </p:sp>
    </p:spTree>
    <p:extLst>
      <p:ext uri="{BB962C8B-B14F-4D97-AF65-F5344CB8AC3E}">
        <p14:creationId xmlns:p14="http://schemas.microsoft.com/office/powerpoint/2010/main" val="3807064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FEB53-6C5F-4384-9227-3F74F74D6B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57A0FC-6A21-4C8B-9A73-4461571DAD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A13C36-0A21-440A-A278-163E2B176932}"/>
              </a:ext>
            </a:extLst>
          </p:cNvPr>
          <p:cNvSpPr>
            <a:spLocks noGrp="1"/>
          </p:cNvSpPr>
          <p:nvPr>
            <p:ph type="dt" sz="half" idx="10"/>
          </p:nvPr>
        </p:nvSpPr>
        <p:spPr/>
        <p:txBody>
          <a:bodyPr/>
          <a:lstStyle/>
          <a:p>
            <a:fld id="{24EE6615-350A-4809-AC29-61E3945D0B07}" type="datetimeFigureOut">
              <a:rPr lang="en-US" smtClean="0"/>
              <a:t>9/28/2019</a:t>
            </a:fld>
            <a:endParaRPr lang="en-US"/>
          </a:p>
        </p:txBody>
      </p:sp>
      <p:sp>
        <p:nvSpPr>
          <p:cNvPr id="5" name="Footer Placeholder 4">
            <a:extLst>
              <a:ext uri="{FF2B5EF4-FFF2-40B4-BE49-F238E27FC236}">
                <a16:creationId xmlns:a16="http://schemas.microsoft.com/office/drawing/2014/main" id="{2304E75D-55FE-4E04-8FA1-CE7869D6CE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8D2141-12A4-4DD4-B178-C9F9E5F0BAF8}"/>
              </a:ext>
            </a:extLst>
          </p:cNvPr>
          <p:cNvSpPr>
            <a:spLocks noGrp="1"/>
          </p:cNvSpPr>
          <p:nvPr>
            <p:ph type="sldNum" sz="quarter" idx="12"/>
          </p:nvPr>
        </p:nvSpPr>
        <p:spPr/>
        <p:txBody>
          <a:bodyPr/>
          <a:lstStyle/>
          <a:p>
            <a:fld id="{66DC68A0-E224-4354-9AEC-397B83B101F2}" type="slidenum">
              <a:rPr lang="en-US" smtClean="0"/>
              <a:t>‹#›</a:t>
            </a:fld>
            <a:endParaRPr lang="en-US"/>
          </a:p>
        </p:txBody>
      </p:sp>
    </p:spTree>
    <p:extLst>
      <p:ext uri="{BB962C8B-B14F-4D97-AF65-F5344CB8AC3E}">
        <p14:creationId xmlns:p14="http://schemas.microsoft.com/office/powerpoint/2010/main" val="865568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D390-CD32-43FB-A01D-0E2FE0A434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467522-8868-4792-870B-09250C0FA6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0ABF0B-306D-46B1-988C-6B68A018DCDF}"/>
              </a:ext>
            </a:extLst>
          </p:cNvPr>
          <p:cNvSpPr>
            <a:spLocks noGrp="1"/>
          </p:cNvSpPr>
          <p:nvPr>
            <p:ph type="dt" sz="half" idx="10"/>
          </p:nvPr>
        </p:nvSpPr>
        <p:spPr/>
        <p:txBody>
          <a:bodyPr/>
          <a:lstStyle/>
          <a:p>
            <a:fld id="{24EE6615-350A-4809-AC29-61E3945D0B07}" type="datetimeFigureOut">
              <a:rPr lang="en-US" smtClean="0"/>
              <a:t>9/28/2019</a:t>
            </a:fld>
            <a:endParaRPr lang="en-US"/>
          </a:p>
        </p:txBody>
      </p:sp>
      <p:sp>
        <p:nvSpPr>
          <p:cNvPr id="5" name="Footer Placeholder 4">
            <a:extLst>
              <a:ext uri="{FF2B5EF4-FFF2-40B4-BE49-F238E27FC236}">
                <a16:creationId xmlns:a16="http://schemas.microsoft.com/office/drawing/2014/main" id="{E3DF0131-B31F-4601-8620-E52F4D9320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5462A9-0A1D-48E6-AE04-52953A900B80}"/>
              </a:ext>
            </a:extLst>
          </p:cNvPr>
          <p:cNvSpPr>
            <a:spLocks noGrp="1"/>
          </p:cNvSpPr>
          <p:nvPr>
            <p:ph type="sldNum" sz="quarter" idx="12"/>
          </p:nvPr>
        </p:nvSpPr>
        <p:spPr/>
        <p:txBody>
          <a:bodyPr/>
          <a:lstStyle/>
          <a:p>
            <a:fld id="{66DC68A0-E224-4354-9AEC-397B83B101F2}" type="slidenum">
              <a:rPr lang="en-US" smtClean="0"/>
              <a:t>‹#›</a:t>
            </a:fld>
            <a:endParaRPr lang="en-US"/>
          </a:p>
        </p:txBody>
      </p:sp>
    </p:spTree>
    <p:extLst>
      <p:ext uri="{BB962C8B-B14F-4D97-AF65-F5344CB8AC3E}">
        <p14:creationId xmlns:p14="http://schemas.microsoft.com/office/powerpoint/2010/main" val="2635338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9990F-4407-4A6C-9513-DEE127B0DE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4C4443-E9F9-462C-BB36-3A13C348A0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2F0A576-4703-4E1B-8797-114E34BA49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88B4843-E194-441F-9B4C-CF75729A5A6C}"/>
              </a:ext>
            </a:extLst>
          </p:cNvPr>
          <p:cNvSpPr>
            <a:spLocks noGrp="1"/>
          </p:cNvSpPr>
          <p:nvPr>
            <p:ph type="dt" sz="half" idx="10"/>
          </p:nvPr>
        </p:nvSpPr>
        <p:spPr/>
        <p:txBody>
          <a:bodyPr/>
          <a:lstStyle/>
          <a:p>
            <a:fld id="{24EE6615-350A-4809-AC29-61E3945D0B07}" type="datetimeFigureOut">
              <a:rPr lang="en-US" smtClean="0"/>
              <a:t>9/28/2019</a:t>
            </a:fld>
            <a:endParaRPr lang="en-US"/>
          </a:p>
        </p:txBody>
      </p:sp>
      <p:sp>
        <p:nvSpPr>
          <p:cNvPr id="6" name="Footer Placeholder 5">
            <a:extLst>
              <a:ext uri="{FF2B5EF4-FFF2-40B4-BE49-F238E27FC236}">
                <a16:creationId xmlns:a16="http://schemas.microsoft.com/office/drawing/2014/main" id="{05949494-38C8-4CB8-ADAC-22B433EB0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C8D671-9F1D-44C7-A223-7CC85A0E4B35}"/>
              </a:ext>
            </a:extLst>
          </p:cNvPr>
          <p:cNvSpPr>
            <a:spLocks noGrp="1"/>
          </p:cNvSpPr>
          <p:nvPr>
            <p:ph type="sldNum" sz="quarter" idx="12"/>
          </p:nvPr>
        </p:nvSpPr>
        <p:spPr/>
        <p:txBody>
          <a:bodyPr/>
          <a:lstStyle/>
          <a:p>
            <a:fld id="{66DC68A0-E224-4354-9AEC-397B83B101F2}" type="slidenum">
              <a:rPr lang="en-US" smtClean="0"/>
              <a:t>‹#›</a:t>
            </a:fld>
            <a:endParaRPr lang="en-US"/>
          </a:p>
        </p:txBody>
      </p:sp>
    </p:spTree>
    <p:extLst>
      <p:ext uri="{BB962C8B-B14F-4D97-AF65-F5344CB8AC3E}">
        <p14:creationId xmlns:p14="http://schemas.microsoft.com/office/powerpoint/2010/main" val="2793763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86B93-D906-4EB9-86ED-D6B591DE139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B53624-9964-4736-847D-EB61BCC4B1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804774-3878-46C8-A892-BD3BD61C58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F95914-2B0E-4026-A75E-45E4B0DCB5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FF2772-3F3E-47FE-8ED2-AA01501C93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250594-C752-4875-A6FD-3C0E679AE60E}"/>
              </a:ext>
            </a:extLst>
          </p:cNvPr>
          <p:cNvSpPr>
            <a:spLocks noGrp="1"/>
          </p:cNvSpPr>
          <p:nvPr>
            <p:ph type="dt" sz="half" idx="10"/>
          </p:nvPr>
        </p:nvSpPr>
        <p:spPr/>
        <p:txBody>
          <a:bodyPr/>
          <a:lstStyle/>
          <a:p>
            <a:fld id="{24EE6615-350A-4809-AC29-61E3945D0B07}" type="datetimeFigureOut">
              <a:rPr lang="en-US" smtClean="0"/>
              <a:t>9/28/2019</a:t>
            </a:fld>
            <a:endParaRPr lang="en-US"/>
          </a:p>
        </p:txBody>
      </p:sp>
      <p:sp>
        <p:nvSpPr>
          <p:cNvPr id="8" name="Footer Placeholder 7">
            <a:extLst>
              <a:ext uri="{FF2B5EF4-FFF2-40B4-BE49-F238E27FC236}">
                <a16:creationId xmlns:a16="http://schemas.microsoft.com/office/drawing/2014/main" id="{31C0112A-0D71-4543-9433-B38273FEFD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559BC4-0C77-4623-8B77-95CA220C23CC}"/>
              </a:ext>
            </a:extLst>
          </p:cNvPr>
          <p:cNvSpPr>
            <a:spLocks noGrp="1"/>
          </p:cNvSpPr>
          <p:nvPr>
            <p:ph type="sldNum" sz="quarter" idx="12"/>
          </p:nvPr>
        </p:nvSpPr>
        <p:spPr/>
        <p:txBody>
          <a:bodyPr/>
          <a:lstStyle/>
          <a:p>
            <a:fld id="{66DC68A0-E224-4354-9AEC-397B83B101F2}" type="slidenum">
              <a:rPr lang="en-US" smtClean="0"/>
              <a:t>‹#›</a:t>
            </a:fld>
            <a:endParaRPr lang="en-US"/>
          </a:p>
        </p:txBody>
      </p:sp>
    </p:spTree>
    <p:extLst>
      <p:ext uri="{BB962C8B-B14F-4D97-AF65-F5344CB8AC3E}">
        <p14:creationId xmlns:p14="http://schemas.microsoft.com/office/powerpoint/2010/main" val="821523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36BB1-2D5B-40D5-96B0-307BF3EDE9E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EFD569-4B51-4743-B630-919197483DFF}"/>
              </a:ext>
            </a:extLst>
          </p:cNvPr>
          <p:cNvSpPr>
            <a:spLocks noGrp="1"/>
          </p:cNvSpPr>
          <p:nvPr>
            <p:ph type="dt" sz="half" idx="10"/>
          </p:nvPr>
        </p:nvSpPr>
        <p:spPr/>
        <p:txBody>
          <a:bodyPr/>
          <a:lstStyle/>
          <a:p>
            <a:fld id="{24EE6615-350A-4809-AC29-61E3945D0B07}" type="datetimeFigureOut">
              <a:rPr lang="en-US" smtClean="0"/>
              <a:t>9/28/2019</a:t>
            </a:fld>
            <a:endParaRPr lang="en-US"/>
          </a:p>
        </p:txBody>
      </p:sp>
      <p:sp>
        <p:nvSpPr>
          <p:cNvPr id="4" name="Footer Placeholder 3">
            <a:extLst>
              <a:ext uri="{FF2B5EF4-FFF2-40B4-BE49-F238E27FC236}">
                <a16:creationId xmlns:a16="http://schemas.microsoft.com/office/drawing/2014/main" id="{EA69CBA4-EC8D-47F1-859B-08524E3635E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D50AEA-34E6-4A74-AEE7-6C8C1647E6C5}"/>
              </a:ext>
            </a:extLst>
          </p:cNvPr>
          <p:cNvSpPr>
            <a:spLocks noGrp="1"/>
          </p:cNvSpPr>
          <p:nvPr>
            <p:ph type="sldNum" sz="quarter" idx="12"/>
          </p:nvPr>
        </p:nvSpPr>
        <p:spPr/>
        <p:txBody>
          <a:bodyPr/>
          <a:lstStyle/>
          <a:p>
            <a:fld id="{66DC68A0-E224-4354-9AEC-397B83B101F2}" type="slidenum">
              <a:rPr lang="en-US" smtClean="0"/>
              <a:t>‹#›</a:t>
            </a:fld>
            <a:endParaRPr lang="en-US"/>
          </a:p>
        </p:txBody>
      </p:sp>
    </p:spTree>
    <p:extLst>
      <p:ext uri="{BB962C8B-B14F-4D97-AF65-F5344CB8AC3E}">
        <p14:creationId xmlns:p14="http://schemas.microsoft.com/office/powerpoint/2010/main" val="3512459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C1D593-F5A6-4E73-AC7A-AEDFBE4AF754}"/>
              </a:ext>
            </a:extLst>
          </p:cNvPr>
          <p:cNvSpPr>
            <a:spLocks noGrp="1"/>
          </p:cNvSpPr>
          <p:nvPr>
            <p:ph type="dt" sz="half" idx="10"/>
          </p:nvPr>
        </p:nvSpPr>
        <p:spPr/>
        <p:txBody>
          <a:bodyPr/>
          <a:lstStyle/>
          <a:p>
            <a:fld id="{24EE6615-350A-4809-AC29-61E3945D0B07}" type="datetimeFigureOut">
              <a:rPr lang="en-US" smtClean="0"/>
              <a:t>9/28/2019</a:t>
            </a:fld>
            <a:endParaRPr lang="en-US"/>
          </a:p>
        </p:txBody>
      </p:sp>
      <p:sp>
        <p:nvSpPr>
          <p:cNvPr id="3" name="Footer Placeholder 2">
            <a:extLst>
              <a:ext uri="{FF2B5EF4-FFF2-40B4-BE49-F238E27FC236}">
                <a16:creationId xmlns:a16="http://schemas.microsoft.com/office/drawing/2014/main" id="{E5E1761B-22C1-460B-A3D6-3193AFDEBB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D023D2-268B-4005-83A7-FD8FB82833DC}"/>
              </a:ext>
            </a:extLst>
          </p:cNvPr>
          <p:cNvSpPr>
            <a:spLocks noGrp="1"/>
          </p:cNvSpPr>
          <p:nvPr>
            <p:ph type="sldNum" sz="quarter" idx="12"/>
          </p:nvPr>
        </p:nvSpPr>
        <p:spPr/>
        <p:txBody>
          <a:bodyPr/>
          <a:lstStyle/>
          <a:p>
            <a:fld id="{66DC68A0-E224-4354-9AEC-397B83B101F2}" type="slidenum">
              <a:rPr lang="en-US" smtClean="0"/>
              <a:t>‹#›</a:t>
            </a:fld>
            <a:endParaRPr lang="en-US"/>
          </a:p>
        </p:txBody>
      </p:sp>
    </p:spTree>
    <p:extLst>
      <p:ext uri="{BB962C8B-B14F-4D97-AF65-F5344CB8AC3E}">
        <p14:creationId xmlns:p14="http://schemas.microsoft.com/office/powerpoint/2010/main" val="3473998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78F7D-CBE2-43E4-BEB0-0F1FAC872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A7513A-DD5B-4146-9218-D5F0364E5B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EBA3A2A-5A69-4164-9960-3D5181D7D2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8DA794-6761-4A75-BDEF-EE46CA775A52}"/>
              </a:ext>
            </a:extLst>
          </p:cNvPr>
          <p:cNvSpPr>
            <a:spLocks noGrp="1"/>
          </p:cNvSpPr>
          <p:nvPr>
            <p:ph type="dt" sz="half" idx="10"/>
          </p:nvPr>
        </p:nvSpPr>
        <p:spPr/>
        <p:txBody>
          <a:bodyPr/>
          <a:lstStyle/>
          <a:p>
            <a:fld id="{24EE6615-350A-4809-AC29-61E3945D0B07}" type="datetimeFigureOut">
              <a:rPr lang="en-US" smtClean="0"/>
              <a:t>9/28/2019</a:t>
            </a:fld>
            <a:endParaRPr lang="en-US"/>
          </a:p>
        </p:txBody>
      </p:sp>
      <p:sp>
        <p:nvSpPr>
          <p:cNvPr id="6" name="Footer Placeholder 5">
            <a:extLst>
              <a:ext uri="{FF2B5EF4-FFF2-40B4-BE49-F238E27FC236}">
                <a16:creationId xmlns:a16="http://schemas.microsoft.com/office/drawing/2014/main" id="{6A1C2EDD-4220-4AE3-AAC9-29A92F22C7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BB7FED-D404-47D0-885B-2A95646E20C1}"/>
              </a:ext>
            </a:extLst>
          </p:cNvPr>
          <p:cNvSpPr>
            <a:spLocks noGrp="1"/>
          </p:cNvSpPr>
          <p:nvPr>
            <p:ph type="sldNum" sz="quarter" idx="12"/>
          </p:nvPr>
        </p:nvSpPr>
        <p:spPr/>
        <p:txBody>
          <a:bodyPr/>
          <a:lstStyle/>
          <a:p>
            <a:fld id="{66DC68A0-E224-4354-9AEC-397B83B101F2}" type="slidenum">
              <a:rPr lang="en-US" smtClean="0"/>
              <a:t>‹#›</a:t>
            </a:fld>
            <a:endParaRPr lang="en-US"/>
          </a:p>
        </p:txBody>
      </p:sp>
    </p:spTree>
    <p:extLst>
      <p:ext uri="{BB962C8B-B14F-4D97-AF65-F5344CB8AC3E}">
        <p14:creationId xmlns:p14="http://schemas.microsoft.com/office/powerpoint/2010/main" val="3078701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2AA78-B805-4BB0-B0C8-3525119C6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5D2AA4-0302-4497-A829-244A4DF086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2B2E4C-9CA9-40D6-A992-D2E1AE7882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FB73B8-BEAB-45DB-A278-C529D772913E}"/>
              </a:ext>
            </a:extLst>
          </p:cNvPr>
          <p:cNvSpPr>
            <a:spLocks noGrp="1"/>
          </p:cNvSpPr>
          <p:nvPr>
            <p:ph type="dt" sz="half" idx="10"/>
          </p:nvPr>
        </p:nvSpPr>
        <p:spPr/>
        <p:txBody>
          <a:bodyPr/>
          <a:lstStyle/>
          <a:p>
            <a:fld id="{24EE6615-350A-4809-AC29-61E3945D0B07}" type="datetimeFigureOut">
              <a:rPr lang="en-US" smtClean="0"/>
              <a:t>9/28/2019</a:t>
            </a:fld>
            <a:endParaRPr lang="en-US"/>
          </a:p>
        </p:txBody>
      </p:sp>
      <p:sp>
        <p:nvSpPr>
          <p:cNvPr id="6" name="Footer Placeholder 5">
            <a:extLst>
              <a:ext uri="{FF2B5EF4-FFF2-40B4-BE49-F238E27FC236}">
                <a16:creationId xmlns:a16="http://schemas.microsoft.com/office/drawing/2014/main" id="{C394BF4E-EADE-4866-9FA5-400C7AF83D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41D184-E634-41C5-AABA-A6CB5EE03975}"/>
              </a:ext>
            </a:extLst>
          </p:cNvPr>
          <p:cNvSpPr>
            <a:spLocks noGrp="1"/>
          </p:cNvSpPr>
          <p:nvPr>
            <p:ph type="sldNum" sz="quarter" idx="12"/>
          </p:nvPr>
        </p:nvSpPr>
        <p:spPr/>
        <p:txBody>
          <a:bodyPr/>
          <a:lstStyle/>
          <a:p>
            <a:fld id="{66DC68A0-E224-4354-9AEC-397B83B101F2}" type="slidenum">
              <a:rPr lang="en-US" smtClean="0"/>
              <a:t>‹#›</a:t>
            </a:fld>
            <a:endParaRPr lang="en-US"/>
          </a:p>
        </p:txBody>
      </p:sp>
    </p:spTree>
    <p:extLst>
      <p:ext uri="{BB962C8B-B14F-4D97-AF65-F5344CB8AC3E}">
        <p14:creationId xmlns:p14="http://schemas.microsoft.com/office/powerpoint/2010/main" val="2228755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4C0A5-7CE1-423E-9DD4-C99D25C147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F99E3B2-67F6-44BD-94BA-F09494B874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E0F94-E51B-43AD-9D05-2BCC115FEF31}"/>
              </a:ext>
            </a:extLst>
          </p:cNvPr>
          <p:cNvSpPr>
            <a:spLocks noGrp="1"/>
          </p:cNvSpPr>
          <p:nvPr>
            <p:ph type="dt" sz="half" idx="10"/>
          </p:nvPr>
        </p:nvSpPr>
        <p:spPr/>
        <p:txBody>
          <a:bodyPr/>
          <a:lstStyle/>
          <a:p>
            <a:fld id="{24EE6615-350A-4809-AC29-61E3945D0B07}" type="datetimeFigureOut">
              <a:rPr lang="en-US" smtClean="0"/>
              <a:t>9/28/2019</a:t>
            </a:fld>
            <a:endParaRPr lang="en-US"/>
          </a:p>
        </p:txBody>
      </p:sp>
      <p:sp>
        <p:nvSpPr>
          <p:cNvPr id="5" name="Footer Placeholder 4">
            <a:extLst>
              <a:ext uri="{FF2B5EF4-FFF2-40B4-BE49-F238E27FC236}">
                <a16:creationId xmlns:a16="http://schemas.microsoft.com/office/drawing/2014/main" id="{1E527B9A-B747-4681-B8B0-02D2D19973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37CF28-17F2-475D-848D-D36564B6E9B5}"/>
              </a:ext>
            </a:extLst>
          </p:cNvPr>
          <p:cNvSpPr>
            <a:spLocks noGrp="1"/>
          </p:cNvSpPr>
          <p:nvPr>
            <p:ph type="sldNum" sz="quarter" idx="12"/>
          </p:nvPr>
        </p:nvSpPr>
        <p:spPr/>
        <p:txBody>
          <a:bodyPr/>
          <a:lstStyle/>
          <a:p>
            <a:fld id="{66DC68A0-E224-4354-9AEC-397B83B101F2}" type="slidenum">
              <a:rPr lang="en-US" smtClean="0"/>
              <a:t>‹#›</a:t>
            </a:fld>
            <a:endParaRPr lang="en-US"/>
          </a:p>
        </p:txBody>
      </p:sp>
    </p:spTree>
    <p:extLst>
      <p:ext uri="{BB962C8B-B14F-4D97-AF65-F5344CB8AC3E}">
        <p14:creationId xmlns:p14="http://schemas.microsoft.com/office/powerpoint/2010/main" val="3996405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C94263-9ED2-4F94-8C29-83307D25AB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777610-EA09-4719-8C62-5FCA12798D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8FB113-66F5-4659-9804-3FCAA0F55328}"/>
              </a:ext>
            </a:extLst>
          </p:cNvPr>
          <p:cNvSpPr>
            <a:spLocks noGrp="1"/>
          </p:cNvSpPr>
          <p:nvPr>
            <p:ph type="dt" sz="half" idx="10"/>
          </p:nvPr>
        </p:nvSpPr>
        <p:spPr/>
        <p:txBody>
          <a:bodyPr/>
          <a:lstStyle/>
          <a:p>
            <a:fld id="{24EE6615-350A-4809-AC29-61E3945D0B07}" type="datetimeFigureOut">
              <a:rPr lang="en-US" smtClean="0"/>
              <a:t>9/28/2019</a:t>
            </a:fld>
            <a:endParaRPr lang="en-US"/>
          </a:p>
        </p:txBody>
      </p:sp>
      <p:sp>
        <p:nvSpPr>
          <p:cNvPr id="5" name="Footer Placeholder 4">
            <a:extLst>
              <a:ext uri="{FF2B5EF4-FFF2-40B4-BE49-F238E27FC236}">
                <a16:creationId xmlns:a16="http://schemas.microsoft.com/office/drawing/2014/main" id="{4C9679AA-FBC0-4A02-93D5-00A5526414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668739-E21D-4DC4-BB40-B4A3831EB559}"/>
              </a:ext>
            </a:extLst>
          </p:cNvPr>
          <p:cNvSpPr>
            <a:spLocks noGrp="1"/>
          </p:cNvSpPr>
          <p:nvPr>
            <p:ph type="sldNum" sz="quarter" idx="12"/>
          </p:nvPr>
        </p:nvSpPr>
        <p:spPr/>
        <p:txBody>
          <a:bodyPr/>
          <a:lstStyle/>
          <a:p>
            <a:fld id="{66DC68A0-E224-4354-9AEC-397B83B101F2}" type="slidenum">
              <a:rPr lang="en-US" smtClean="0"/>
              <a:t>‹#›</a:t>
            </a:fld>
            <a:endParaRPr lang="en-US"/>
          </a:p>
        </p:txBody>
      </p:sp>
    </p:spTree>
    <p:extLst>
      <p:ext uri="{BB962C8B-B14F-4D97-AF65-F5344CB8AC3E}">
        <p14:creationId xmlns:p14="http://schemas.microsoft.com/office/powerpoint/2010/main" val="1523471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E56DD5-06B2-4DDB-95CC-DE96657A33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93D482-1B3E-4AE2-8016-C307BD25DE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FAACFA-B0F5-446F-817F-51F5AD2A6A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EE6615-350A-4809-AC29-61E3945D0B07}" type="datetimeFigureOut">
              <a:rPr lang="en-US" smtClean="0"/>
              <a:t>9/28/2019</a:t>
            </a:fld>
            <a:endParaRPr lang="en-US"/>
          </a:p>
        </p:txBody>
      </p:sp>
      <p:sp>
        <p:nvSpPr>
          <p:cNvPr id="5" name="Footer Placeholder 4">
            <a:extLst>
              <a:ext uri="{FF2B5EF4-FFF2-40B4-BE49-F238E27FC236}">
                <a16:creationId xmlns:a16="http://schemas.microsoft.com/office/drawing/2014/main" id="{E679274B-EFFD-4CC5-AB35-9985097376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4E633AB-00E4-46BA-962B-8625927C8C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DC68A0-E224-4354-9AEC-397B83B101F2}" type="slidenum">
              <a:rPr lang="en-US" smtClean="0"/>
              <a:t>‹#›</a:t>
            </a:fld>
            <a:endParaRPr lang="en-US"/>
          </a:p>
        </p:txBody>
      </p:sp>
    </p:spTree>
    <p:extLst>
      <p:ext uri="{BB962C8B-B14F-4D97-AF65-F5344CB8AC3E}">
        <p14:creationId xmlns:p14="http://schemas.microsoft.com/office/powerpoint/2010/main" val="3221216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2.JPG"/><Relationship Id="rId7"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 Id="rId9" Type="http://schemas.openxmlformats.org/officeDocument/2006/relationships/image" Target="../media/image19.JP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png"/><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2.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2BA6834-B85E-4AC8-AF63-E5C81FAB8697}"/>
              </a:ext>
            </a:extLst>
          </p:cNvPr>
          <p:cNvSpPr txBox="1"/>
          <p:nvPr/>
        </p:nvSpPr>
        <p:spPr>
          <a:xfrm>
            <a:off x="7110248" y="2419455"/>
            <a:ext cx="4449587" cy="3046988"/>
          </a:xfrm>
          <a:prstGeom prst="rect">
            <a:avLst/>
          </a:prstGeom>
          <a:noFill/>
        </p:spPr>
        <p:txBody>
          <a:bodyPr wrap="square" rtlCol="0">
            <a:spAutoFit/>
          </a:bodyPr>
          <a:lstStyle/>
          <a:p>
            <a:pPr algn="ctr"/>
            <a:r>
              <a:rPr lang="en-CA" sz="2400" b="1" dirty="0">
                <a:solidFill>
                  <a:srgbClr val="0070C0"/>
                </a:solidFill>
              </a:rPr>
              <a:t>Artash Nath (Grade 8)</a:t>
            </a:r>
          </a:p>
          <a:p>
            <a:pPr algn="ctr"/>
            <a:r>
              <a:rPr lang="en-CA" sz="2400" b="1" dirty="0">
                <a:solidFill>
                  <a:srgbClr val="0070C0"/>
                </a:solidFill>
              </a:rPr>
              <a:t>Arushi Nath (Grade 5)</a:t>
            </a:r>
          </a:p>
          <a:p>
            <a:pPr algn="ctr"/>
            <a:endParaRPr lang="en-CA" sz="2400" dirty="0"/>
          </a:p>
          <a:p>
            <a:pPr algn="ctr"/>
            <a:r>
              <a:rPr lang="en-CA" sz="2400" b="1" dirty="0"/>
              <a:t>Co-Founders</a:t>
            </a:r>
          </a:p>
          <a:p>
            <a:pPr algn="ctr"/>
            <a:r>
              <a:rPr lang="en-CA" sz="2400" b="1" dirty="0"/>
              <a:t>HotPopRobot.com</a:t>
            </a:r>
          </a:p>
          <a:p>
            <a:pPr algn="ctr"/>
            <a:endParaRPr lang="en-CA" sz="2400" dirty="0"/>
          </a:p>
          <a:p>
            <a:pPr algn="ctr"/>
            <a:r>
              <a:rPr lang="en-CA" sz="2400" b="1" i="1" dirty="0"/>
              <a:t>Twitter @wonrobot</a:t>
            </a:r>
            <a:endParaRPr lang="en-CA" sz="2400" b="1" dirty="0"/>
          </a:p>
          <a:p>
            <a:pPr algn="ctr"/>
            <a:endParaRPr lang="en-CA" sz="2400" dirty="0">
              <a:solidFill>
                <a:schemeClr val="tx1">
                  <a:lumMod val="75000"/>
                  <a:lumOff val="25000"/>
                </a:schemeClr>
              </a:solidFill>
            </a:endParaRPr>
          </a:p>
        </p:txBody>
      </p:sp>
      <p:sp>
        <p:nvSpPr>
          <p:cNvPr id="4" name="TextBox 3">
            <a:extLst>
              <a:ext uri="{FF2B5EF4-FFF2-40B4-BE49-F238E27FC236}">
                <a16:creationId xmlns:a16="http://schemas.microsoft.com/office/drawing/2014/main" id="{625E3C26-1694-4573-A663-CF5828E6CFC9}"/>
              </a:ext>
            </a:extLst>
          </p:cNvPr>
          <p:cNvSpPr txBox="1"/>
          <p:nvPr/>
        </p:nvSpPr>
        <p:spPr>
          <a:xfrm>
            <a:off x="7354667" y="5430720"/>
            <a:ext cx="4316848" cy="830997"/>
          </a:xfrm>
          <a:prstGeom prst="rect">
            <a:avLst/>
          </a:prstGeom>
          <a:noFill/>
        </p:spPr>
        <p:txBody>
          <a:bodyPr wrap="square" rtlCol="0">
            <a:spAutoFit/>
          </a:bodyPr>
          <a:lstStyle/>
          <a:p>
            <a:pPr algn="ctr"/>
            <a:r>
              <a:rPr lang="en-CA" sz="2400" b="1" dirty="0">
                <a:solidFill>
                  <a:srgbClr val="FF0000"/>
                </a:solidFill>
              </a:rPr>
              <a:t>Google GDG DevFest </a:t>
            </a:r>
          </a:p>
          <a:p>
            <a:pPr algn="ctr"/>
            <a:r>
              <a:rPr lang="en-CA" sz="2400" b="1" dirty="0">
                <a:solidFill>
                  <a:srgbClr val="FF0000"/>
                </a:solidFill>
              </a:rPr>
              <a:t>Toronto. September 28, 2019</a:t>
            </a:r>
          </a:p>
        </p:txBody>
      </p:sp>
      <p:sp>
        <p:nvSpPr>
          <p:cNvPr id="2" name="TextBox 1">
            <a:extLst>
              <a:ext uri="{FF2B5EF4-FFF2-40B4-BE49-F238E27FC236}">
                <a16:creationId xmlns:a16="http://schemas.microsoft.com/office/drawing/2014/main" id="{B4E0BCCD-5937-4B73-8B39-DD4183CCBE08}"/>
              </a:ext>
            </a:extLst>
          </p:cNvPr>
          <p:cNvSpPr txBox="1"/>
          <p:nvPr/>
        </p:nvSpPr>
        <p:spPr>
          <a:xfrm>
            <a:off x="205723" y="405382"/>
            <a:ext cx="11780553" cy="1446550"/>
          </a:xfrm>
          <a:prstGeom prst="rect">
            <a:avLst/>
          </a:prstGeom>
          <a:noFill/>
        </p:spPr>
        <p:txBody>
          <a:bodyPr wrap="square" rtlCol="0">
            <a:spAutoFit/>
          </a:bodyPr>
          <a:lstStyle/>
          <a:p>
            <a:pPr algn="ctr"/>
            <a:r>
              <a:rPr lang="fr-CA" sz="4400" b="1" dirty="0">
                <a:solidFill>
                  <a:srgbClr val="FF0000"/>
                </a:solidFill>
              </a:rPr>
              <a:t>Using Machine Learning to Predict Facial Emotion</a:t>
            </a:r>
          </a:p>
          <a:p>
            <a:pPr algn="ctr"/>
            <a:r>
              <a:rPr lang="fr-CA" sz="4400" b="1" dirty="0">
                <a:solidFill>
                  <a:srgbClr val="FF0000"/>
                </a:solidFill>
              </a:rPr>
              <a:t>The MARS BOT</a:t>
            </a:r>
          </a:p>
        </p:txBody>
      </p:sp>
      <p:pic>
        <p:nvPicPr>
          <p:cNvPr id="5" name="Picture 4" descr="A group of people posing for the camera&#10;&#10;Description automatically generated">
            <a:extLst>
              <a:ext uri="{FF2B5EF4-FFF2-40B4-BE49-F238E27FC236}">
                <a16:creationId xmlns:a16="http://schemas.microsoft.com/office/drawing/2014/main" id="{9BFC9519-0DE3-4366-A095-88F915C91B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327" y="1885237"/>
            <a:ext cx="6298922" cy="4704750"/>
          </a:xfrm>
          <a:prstGeom prst="rect">
            <a:avLst/>
          </a:prstGeom>
        </p:spPr>
      </p:pic>
    </p:spTree>
    <p:extLst>
      <p:ext uri="{BB962C8B-B14F-4D97-AF65-F5344CB8AC3E}">
        <p14:creationId xmlns:p14="http://schemas.microsoft.com/office/powerpoint/2010/main" val="1942908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4C6F9-9003-4761-9D56-91C05EB66358}"/>
              </a:ext>
            </a:extLst>
          </p:cNvPr>
          <p:cNvSpPr>
            <a:spLocks noGrp="1"/>
          </p:cNvSpPr>
          <p:nvPr>
            <p:ph type="title"/>
          </p:nvPr>
        </p:nvSpPr>
        <p:spPr>
          <a:xfrm>
            <a:off x="838200" y="175939"/>
            <a:ext cx="10515600" cy="1479441"/>
          </a:xfrm>
        </p:spPr>
        <p:txBody>
          <a:bodyPr>
            <a:normAutofit fontScale="90000"/>
          </a:bodyPr>
          <a:lstStyle/>
          <a:p>
            <a:pPr algn="ctr"/>
            <a:r>
              <a:rPr lang="en-US" b="1" dirty="0">
                <a:solidFill>
                  <a:srgbClr val="FF0000"/>
                </a:solidFill>
              </a:rPr>
              <a:t>We are a Maker Family. Made over 25 Space, Robotics, Arts, Music, Artificial Intelligence related projects. www.HotPopRobot.com</a:t>
            </a:r>
          </a:p>
        </p:txBody>
      </p:sp>
      <p:pic>
        <p:nvPicPr>
          <p:cNvPr id="4" name="Picture 4" descr="Solar-X">
            <a:extLst>
              <a:ext uri="{FF2B5EF4-FFF2-40B4-BE49-F238E27FC236}">
                <a16:creationId xmlns:a16="http://schemas.microsoft.com/office/drawing/2014/main" id="{C83C5F0E-3CFF-483D-B387-F2C782C330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91"/>
          <a:stretch/>
        </p:blipFill>
        <p:spPr bwMode="auto">
          <a:xfrm>
            <a:off x="114300" y="2004585"/>
            <a:ext cx="3381175" cy="230582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hotpoprobot.files.wordpress.com/2018/07/rocket4.jpg?w=600&amp;h=380&amp;crop=1">
            <a:extLst>
              <a:ext uri="{FF2B5EF4-FFF2-40B4-BE49-F238E27FC236}">
                <a16:creationId xmlns:a16="http://schemas.microsoft.com/office/drawing/2014/main" id="{567AEF7C-9C01-459A-B221-57FCDCC40F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764" r="19923"/>
          <a:stretch/>
        </p:blipFill>
        <p:spPr bwMode="auto">
          <a:xfrm flipH="1">
            <a:off x="3495474" y="2004585"/>
            <a:ext cx="2385588" cy="23058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TRAPPIST Lights COver No Text">
            <a:extLst>
              <a:ext uri="{FF2B5EF4-FFF2-40B4-BE49-F238E27FC236}">
                <a16:creationId xmlns:a16="http://schemas.microsoft.com/office/drawing/2014/main" id="{1754C4AC-DF42-4421-90D2-8ECC21CCE65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866" r="11623"/>
          <a:stretch/>
        </p:blipFill>
        <p:spPr bwMode="auto">
          <a:xfrm>
            <a:off x="5881061" y="2004585"/>
            <a:ext cx="3086099" cy="23016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RÃ©sultats de recherche d'images pour Â«Â Black Hole Battle Bot HotpoprobotÂ Â»">
            <a:extLst>
              <a:ext uri="{FF2B5EF4-FFF2-40B4-BE49-F238E27FC236}">
                <a16:creationId xmlns:a16="http://schemas.microsoft.com/office/drawing/2014/main" id="{8D32773F-4D38-4346-B6AA-799D7A012FA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459" t="42331" r="22664" b="182"/>
          <a:stretch/>
        </p:blipFill>
        <p:spPr bwMode="auto">
          <a:xfrm>
            <a:off x="8967159" y="2000382"/>
            <a:ext cx="3208477" cy="230161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rtash3">
            <a:extLst>
              <a:ext uri="{FF2B5EF4-FFF2-40B4-BE49-F238E27FC236}">
                <a16:creationId xmlns:a16="http://schemas.microsoft.com/office/drawing/2014/main" id="{11D44743-00E7-4041-9AA7-8D539135C3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299" y="4310404"/>
            <a:ext cx="1866901" cy="249907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rtash with MMM">
            <a:extLst>
              <a:ext uri="{FF2B5EF4-FFF2-40B4-BE49-F238E27FC236}">
                <a16:creationId xmlns:a16="http://schemas.microsoft.com/office/drawing/2014/main" id="{18D54266-A930-43C2-89AB-A7C3A7EBA32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5348" r="33389" b="37674"/>
          <a:stretch/>
        </p:blipFill>
        <p:spPr bwMode="auto">
          <a:xfrm>
            <a:off x="1981198" y="4310403"/>
            <a:ext cx="3381173" cy="249907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9064A2E-ED39-44C4-A86D-080E32549BD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37148" b="5324"/>
          <a:stretch/>
        </p:blipFill>
        <p:spPr bwMode="auto">
          <a:xfrm>
            <a:off x="5362374" y="4310403"/>
            <a:ext cx="3432085" cy="24990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oard">
            <a:extLst>
              <a:ext uri="{FF2B5EF4-FFF2-40B4-BE49-F238E27FC236}">
                <a16:creationId xmlns:a16="http://schemas.microsoft.com/office/drawing/2014/main" id="{7DD0D7CB-35CF-4BDB-8262-FACC9B67521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94461" y="4316037"/>
            <a:ext cx="3381175" cy="2493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299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B4D386-2E77-4F57-9439-7FC2C7294877}"/>
              </a:ext>
            </a:extLst>
          </p:cNvPr>
          <p:cNvSpPr>
            <a:spLocks noGrp="1"/>
          </p:cNvSpPr>
          <p:nvPr>
            <p:ph idx="1"/>
          </p:nvPr>
        </p:nvSpPr>
        <p:spPr>
          <a:xfrm>
            <a:off x="3783724" y="474619"/>
            <a:ext cx="7857817" cy="6110285"/>
          </a:xfrm>
        </p:spPr>
        <p:txBody>
          <a:bodyPr>
            <a:normAutofit/>
          </a:bodyPr>
          <a:lstStyle/>
          <a:p>
            <a:pPr marL="0" indent="0">
              <a:buNone/>
            </a:pPr>
            <a:r>
              <a:rPr lang="en-US" sz="4300" b="1" dirty="0">
                <a:solidFill>
                  <a:srgbClr val="FF0000"/>
                </a:solidFill>
              </a:rPr>
              <a:t>Three Steps to create Machine Learning based Robot that detects facial emotions</a:t>
            </a:r>
          </a:p>
          <a:p>
            <a:pPr marL="0" indent="0">
              <a:buNone/>
            </a:pPr>
            <a:endParaRPr lang="en-US" sz="3600" b="1" dirty="0">
              <a:solidFill>
                <a:srgbClr val="FF0000"/>
              </a:solidFill>
            </a:endParaRPr>
          </a:p>
          <a:p>
            <a:pPr marL="0" indent="0">
              <a:buNone/>
            </a:pPr>
            <a:r>
              <a:rPr lang="en-US" sz="3600" b="1" dirty="0">
                <a:solidFill>
                  <a:schemeClr val="tx1">
                    <a:lumMod val="85000"/>
                    <a:lumOff val="15000"/>
                  </a:schemeClr>
                </a:solidFill>
              </a:rPr>
              <a:t>INPUT: </a:t>
            </a:r>
            <a:r>
              <a:rPr lang="en-US" sz="3600" b="1" dirty="0">
                <a:solidFill>
                  <a:srgbClr val="0070C0"/>
                </a:solidFill>
              </a:rPr>
              <a:t>Face Detection</a:t>
            </a:r>
          </a:p>
          <a:p>
            <a:pPr marL="0" indent="0">
              <a:buNone/>
            </a:pPr>
            <a:endParaRPr lang="en-US" sz="3600" b="1" dirty="0">
              <a:solidFill>
                <a:schemeClr val="tx1">
                  <a:lumMod val="85000"/>
                  <a:lumOff val="15000"/>
                </a:schemeClr>
              </a:solidFill>
            </a:endParaRPr>
          </a:p>
          <a:p>
            <a:pPr marL="0" indent="0">
              <a:buNone/>
            </a:pPr>
            <a:r>
              <a:rPr lang="en-US" sz="3600" b="1" dirty="0">
                <a:solidFill>
                  <a:schemeClr val="tx1">
                    <a:lumMod val="85000"/>
                    <a:lumOff val="15000"/>
                  </a:schemeClr>
                </a:solidFill>
              </a:rPr>
              <a:t>PROCESSING: </a:t>
            </a:r>
            <a:r>
              <a:rPr lang="en-US" sz="3600" b="1" dirty="0">
                <a:solidFill>
                  <a:srgbClr val="0070C0"/>
                </a:solidFill>
              </a:rPr>
              <a:t>Emotion Evaluation using A.I Algorithm </a:t>
            </a:r>
          </a:p>
          <a:p>
            <a:endParaRPr lang="en-US" sz="3600" b="1" dirty="0">
              <a:solidFill>
                <a:srgbClr val="0070C0"/>
              </a:solidFill>
            </a:endParaRPr>
          </a:p>
          <a:p>
            <a:pPr marL="0" indent="0">
              <a:buNone/>
            </a:pPr>
            <a:r>
              <a:rPr lang="en-US" sz="3600" b="1" dirty="0">
                <a:solidFill>
                  <a:schemeClr val="tx1">
                    <a:lumMod val="85000"/>
                    <a:lumOff val="15000"/>
                  </a:schemeClr>
                </a:solidFill>
              </a:rPr>
              <a:t>OUTPUT: </a:t>
            </a:r>
            <a:r>
              <a:rPr lang="en-US" sz="3600" b="1" dirty="0">
                <a:solidFill>
                  <a:srgbClr val="0070C0"/>
                </a:solidFill>
              </a:rPr>
              <a:t>Robotics</a:t>
            </a:r>
          </a:p>
        </p:txBody>
      </p:sp>
      <p:pic>
        <p:nvPicPr>
          <p:cNvPr id="5" name="Picture 2">
            <a:extLst>
              <a:ext uri="{FF2B5EF4-FFF2-40B4-BE49-F238E27FC236}">
                <a16:creationId xmlns:a16="http://schemas.microsoft.com/office/drawing/2014/main" id="{2BCA6361-C78A-47D4-86AF-8218FE19C6C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149" t="-902" r="50414" b="8752"/>
          <a:stretch/>
        </p:blipFill>
        <p:spPr bwMode="auto">
          <a:xfrm>
            <a:off x="236484" y="24227"/>
            <a:ext cx="3090041" cy="6560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421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2713AF9-0F53-4BAF-9C6A-266BA1144284}"/>
              </a:ext>
            </a:extLst>
          </p:cNvPr>
          <p:cNvPicPr>
            <a:picLocks noChangeAspect="1"/>
          </p:cNvPicPr>
          <p:nvPr/>
        </p:nvPicPr>
        <p:blipFill rotWithShape="1">
          <a:blip r:embed="rId2"/>
          <a:srcRect r="47230"/>
          <a:stretch/>
        </p:blipFill>
        <p:spPr>
          <a:xfrm>
            <a:off x="333703" y="879506"/>
            <a:ext cx="6240518" cy="5464195"/>
          </a:xfrm>
          <a:prstGeom prst="rect">
            <a:avLst/>
          </a:prstGeom>
        </p:spPr>
      </p:pic>
      <p:sp>
        <p:nvSpPr>
          <p:cNvPr id="6" name="Oval 5">
            <a:extLst>
              <a:ext uri="{FF2B5EF4-FFF2-40B4-BE49-F238E27FC236}">
                <a16:creationId xmlns:a16="http://schemas.microsoft.com/office/drawing/2014/main" id="{515CD17D-A6B8-4D4D-8C82-CA27638B28B5}"/>
              </a:ext>
            </a:extLst>
          </p:cNvPr>
          <p:cNvSpPr/>
          <p:nvPr/>
        </p:nvSpPr>
        <p:spPr>
          <a:xfrm>
            <a:off x="1305908" y="1942520"/>
            <a:ext cx="1639614" cy="973684"/>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84DCF1B1-C7D3-4AF3-9E5F-B4AA0989788C}"/>
              </a:ext>
            </a:extLst>
          </p:cNvPr>
          <p:cNvSpPr/>
          <p:nvPr/>
        </p:nvSpPr>
        <p:spPr>
          <a:xfrm>
            <a:off x="3453962" y="1925277"/>
            <a:ext cx="1639614" cy="973684"/>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B81AD979-CC5B-4A6A-948C-97CDBB2B41FF}"/>
              </a:ext>
            </a:extLst>
          </p:cNvPr>
          <p:cNvSpPr/>
          <p:nvPr/>
        </p:nvSpPr>
        <p:spPr>
          <a:xfrm>
            <a:off x="1646838" y="4383509"/>
            <a:ext cx="3105807" cy="777950"/>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Isosceles Triangle 8">
            <a:extLst>
              <a:ext uri="{FF2B5EF4-FFF2-40B4-BE49-F238E27FC236}">
                <a16:creationId xmlns:a16="http://schemas.microsoft.com/office/drawing/2014/main" id="{841A4184-2234-4389-A92C-B3F156F5D181}"/>
              </a:ext>
            </a:extLst>
          </p:cNvPr>
          <p:cNvSpPr/>
          <p:nvPr/>
        </p:nvSpPr>
        <p:spPr>
          <a:xfrm>
            <a:off x="2523139" y="2494559"/>
            <a:ext cx="1353206" cy="1484659"/>
          </a:xfrm>
          <a:prstGeom prst="triangl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4512DCC-5AB7-4FD2-93FF-C710EA512DA3}"/>
              </a:ext>
            </a:extLst>
          </p:cNvPr>
          <p:cNvSpPr/>
          <p:nvPr/>
        </p:nvSpPr>
        <p:spPr>
          <a:xfrm>
            <a:off x="7015656" y="1190174"/>
            <a:ext cx="4775636" cy="4093428"/>
          </a:xfrm>
          <a:prstGeom prst="rect">
            <a:avLst/>
          </a:prstGeom>
        </p:spPr>
        <p:txBody>
          <a:bodyPr wrap="square">
            <a:spAutoFit/>
          </a:bodyPr>
          <a:lstStyle/>
          <a:p>
            <a:r>
              <a:rPr lang="en-CA" sz="5000" b="1" dirty="0">
                <a:solidFill>
                  <a:srgbClr val="FF0000"/>
                </a:solidFill>
              </a:rPr>
              <a:t>Face Detection</a:t>
            </a:r>
          </a:p>
          <a:p>
            <a:endParaRPr lang="en-CA" sz="5000" b="1" dirty="0">
              <a:solidFill>
                <a:srgbClr val="FF0000"/>
              </a:solidFill>
            </a:endParaRPr>
          </a:p>
          <a:p>
            <a:r>
              <a:rPr lang="en-CA" sz="4000" b="1" dirty="0">
                <a:solidFill>
                  <a:srgbClr val="FF0000"/>
                </a:solidFill>
              </a:rPr>
              <a:t>Uses Open CV algorithm based on Geometry to identify human face</a:t>
            </a:r>
            <a:endParaRPr lang="en-US" sz="4000" dirty="0"/>
          </a:p>
        </p:txBody>
      </p:sp>
    </p:spTree>
    <p:extLst>
      <p:ext uri="{BB962C8B-B14F-4D97-AF65-F5344CB8AC3E}">
        <p14:creationId xmlns:p14="http://schemas.microsoft.com/office/powerpoint/2010/main" val="3300067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C91DC-82C8-41EA-9853-9B4563558D71}"/>
              </a:ext>
            </a:extLst>
          </p:cNvPr>
          <p:cNvSpPr>
            <a:spLocks noGrp="1"/>
          </p:cNvSpPr>
          <p:nvPr>
            <p:ph type="title"/>
          </p:nvPr>
        </p:nvSpPr>
        <p:spPr>
          <a:xfrm>
            <a:off x="599660" y="246820"/>
            <a:ext cx="6735417" cy="1325563"/>
          </a:xfrm>
        </p:spPr>
        <p:txBody>
          <a:bodyPr>
            <a:normAutofit/>
          </a:bodyPr>
          <a:lstStyle/>
          <a:p>
            <a:r>
              <a:rPr lang="en-CA" sz="5400" b="1" dirty="0">
                <a:solidFill>
                  <a:srgbClr val="FF0000"/>
                </a:solidFill>
              </a:rPr>
              <a:t>Image Preparation</a:t>
            </a:r>
            <a:endParaRPr lang="en-US" sz="5400" b="1" dirty="0">
              <a:solidFill>
                <a:srgbClr val="FF0000"/>
              </a:solidFill>
            </a:endParaRPr>
          </a:p>
        </p:txBody>
      </p:sp>
      <p:sp>
        <p:nvSpPr>
          <p:cNvPr id="3" name="Content Placeholder 2">
            <a:extLst>
              <a:ext uri="{FF2B5EF4-FFF2-40B4-BE49-F238E27FC236}">
                <a16:creationId xmlns:a16="http://schemas.microsoft.com/office/drawing/2014/main" id="{40ED5B79-53A2-43BC-9AE0-C455421D84F9}"/>
              </a:ext>
            </a:extLst>
          </p:cNvPr>
          <p:cNvSpPr>
            <a:spLocks noGrp="1"/>
          </p:cNvSpPr>
          <p:nvPr>
            <p:ph idx="1"/>
          </p:nvPr>
        </p:nvSpPr>
        <p:spPr>
          <a:xfrm>
            <a:off x="361120" y="2066906"/>
            <a:ext cx="9120809" cy="3881492"/>
          </a:xfrm>
        </p:spPr>
        <p:txBody>
          <a:bodyPr>
            <a:noAutofit/>
          </a:bodyPr>
          <a:lstStyle/>
          <a:p>
            <a:pPr marL="514350" indent="-514350">
              <a:buAutoNum type="arabicPeriod"/>
            </a:pPr>
            <a:r>
              <a:rPr lang="en-US" sz="3500" dirty="0"/>
              <a:t>Robot takes 20 images of the face in 4 seconds</a:t>
            </a:r>
          </a:p>
          <a:p>
            <a:pPr marL="514350" indent="-514350">
              <a:buAutoNum type="arabicPeriod"/>
            </a:pPr>
            <a:endParaRPr lang="en-US" sz="3500" dirty="0"/>
          </a:p>
          <a:p>
            <a:pPr marL="514350" indent="-514350">
              <a:buAutoNum type="arabicPeriod"/>
            </a:pPr>
            <a:r>
              <a:rPr lang="en-US" sz="3500" dirty="0"/>
              <a:t>Images are cropped to the person’s face</a:t>
            </a:r>
          </a:p>
          <a:p>
            <a:pPr marL="514350" indent="-514350">
              <a:buAutoNum type="arabicPeriod"/>
            </a:pPr>
            <a:endParaRPr lang="en-US" sz="3500" dirty="0"/>
          </a:p>
          <a:p>
            <a:pPr marL="514350" indent="-514350">
              <a:buAutoNum type="arabicPeriod"/>
            </a:pPr>
            <a:r>
              <a:rPr lang="en-US" sz="3500" dirty="0"/>
              <a:t>Converted to grayscale</a:t>
            </a:r>
          </a:p>
          <a:p>
            <a:pPr marL="0" indent="0">
              <a:buNone/>
            </a:pPr>
            <a:endParaRPr lang="en-US" sz="3500" dirty="0"/>
          </a:p>
        </p:txBody>
      </p:sp>
      <p:pic>
        <p:nvPicPr>
          <p:cNvPr id="5" name="Picture 4" descr="A person smiling for the camera&#10;&#10;Description automatically generated">
            <a:extLst>
              <a:ext uri="{FF2B5EF4-FFF2-40B4-BE49-F238E27FC236}">
                <a16:creationId xmlns:a16="http://schemas.microsoft.com/office/drawing/2014/main" id="{B1146921-077B-4F6E-8141-4672D968A4A7}"/>
              </a:ext>
            </a:extLst>
          </p:cNvPr>
          <p:cNvPicPr>
            <a:picLocks noChangeAspect="1"/>
          </p:cNvPicPr>
          <p:nvPr/>
        </p:nvPicPr>
        <p:blipFill rotWithShape="1">
          <a:blip r:embed="rId2">
            <a:extLst>
              <a:ext uri="{28A0092B-C50C-407E-A947-70E740481C1C}">
                <a14:useLocalDpi xmlns:a14="http://schemas.microsoft.com/office/drawing/2010/main" val="0"/>
              </a:ext>
            </a:extLst>
          </a:blip>
          <a:srcRect l="25098" t="-641" r="-137" b="1971"/>
          <a:stretch/>
        </p:blipFill>
        <p:spPr>
          <a:xfrm>
            <a:off x="9631014" y="150124"/>
            <a:ext cx="2246242" cy="2215194"/>
          </a:xfrm>
          <a:prstGeom prst="rect">
            <a:avLst/>
          </a:prstGeom>
        </p:spPr>
      </p:pic>
      <p:pic>
        <p:nvPicPr>
          <p:cNvPr id="6" name="Picture 5" descr="A person smiling for the camera&#10;&#10;Description automatically generated">
            <a:extLst>
              <a:ext uri="{FF2B5EF4-FFF2-40B4-BE49-F238E27FC236}">
                <a16:creationId xmlns:a16="http://schemas.microsoft.com/office/drawing/2014/main" id="{22E82F0E-977C-4F6C-B497-08439CA1331E}"/>
              </a:ext>
            </a:extLst>
          </p:cNvPr>
          <p:cNvPicPr>
            <a:picLocks noChangeAspect="1"/>
          </p:cNvPicPr>
          <p:nvPr/>
        </p:nvPicPr>
        <p:blipFill rotWithShape="1">
          <a:blip r:embed="rId2">
            <a:extLst>
              <a:ext uri="{28A0092B-C50C-407E-A947-70E740481C1C}">
                <a14:useLocalDpi xmlns:a14="http://schemas.microsoft.com/office/drawing/2010/main" val="0"/>
              </a:ext>
            </a:extLst>
          </a:blip>
          <a:srcRect l="31075" t="24879" r="22441" b="18200"/>
          <a:stretch/>
        </p:blipFill>
        <p:spPr>
          <a:xfrm>
            <a:off x="9806268" y="2672199"/>
            <a:ext cx="1895733" cy="1741006"/>
          </a:xfrm>
          <a:prstGeom prst="rect">
            <a:avLst/>
          </a:prstGeom>
        </p:spPr>
      </p:pic>
      <p:pic>
        <p:nvPicPr>
          <p:cNvPr id="7" name="Picture 6" descr="A person smiling for the camera&#10;&#10;Description automatically generated">
            <a:extLst>
              <a:ext uri="{FF2B5EF4-FFF2-40B4-BE49-F238E27FC236}">
                <a16:creationId xmlns:a16="http://schemas.microsoft.com/office/drawing/2014/main" id="{F172EE70-B635-4876-BE56-0A8770033D75}"/>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31075" t="24879" r="22441" b="18200"/>
          <a:stretch/>
        </p:blipFill>
        <p:spPr>
          <a:xfrm>
            <a:off x="9806269" y="4912033"/>
            <a:ext cx="1895732" cy="1741006"/>
          </a:xfrm>
          <a:prstGeom prst="rect">
            <a:avLst/>
          </a:prstGeom>
        </p:spPr>
      </p:pic>
    </p:spTree>
    <p:extLst>
      <p:ext uri="{BB962C8B-B14F-4D97-AF65-F5344CB8AC3E}">
        <p14:creationId xmlns:p14="http://schemas.microsoft.com/office/powerpoint/2010/main" val="2845316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4F6A1-0F2A-4221-8C9B-7400D109959A}"/>
              </a:ext>
            </a:extLst>
          </p:cNvPr>
          <p:cNvSpPr>
            <a:spLocks noGrp="1"/>
          </p:cNvSpPr>
          <p:nvPr>
            <p:ph type="title"/>
          </p:nvPr>
        </p:nvSpPr>
        <p:spPr>
          <a:xfrm>
            <a:off x="7981298" y="4167297"/>
            <a:ext cx="3984730" cy="2070648"/>
          </a:xfrm>
        </p:spPr>
        <p:txBody>
          <a:bodyPr>
            <a:normAutofit fontScale="90000"/>
          </a:bodyPr>
          <a:lstStyle/>
          <a:p>
            <a:r>
              <a:rPr lang="en-US" b="1" dirty="0">
                <a:solidFill>
                  <a:srgbClr val="FF0000"/>
                </a:solidFill>
              </a:rPr>
              <a:t>Multiple Images Increase Accuracy of Emotion Detection</a:t>
            </a:r>
          </a:p>
        </p:txBody>
      </p:sp>
      <p:pic>
        <p:nvPicPr>
          <p:cNvPr id="19" name="Picture 18" descr="A person smiling for the camera&#10;&#10;Description automatically generated">
            <a:extLst>
              <a:ext uri="{FF2B5EF4-FFF2-40B4-BE49-F238E27FC236}">
                <a16:creationId xmlns:a16="http://schemas.microsoft.com/office/drawing/2014/main" id="{B5A8779D-1895-403C-A1F1-F04293B96F4C}"/>
              </a:ext>
            </a:extLst>
          </p:cNvPr>
          <p:cNvPicPr>
            <a:picLocks noChangeAspect="1"/>
          </p:cNvPicPr>
          <p:nvPr/>
        </p:nvPicPr>
        <p:blipFill rotWithShape="1">
          <a:blip r:embed="rId3">
            <a:extLst>
              <a:ext uri="{28A0092B-C50C-407E-A947-70E740481C1C}">
                <a14:useLocalDpi xmlns:a14="http://schemas.microsoft.com/office/drawing/2010/main" val="0"/>
              </a:ext>
            </a:extLst>
          </a:blip>
          <a:srcRect l="29885" t="3219" r="24771" b="19032"/>
          <a:stretch/>
        </p:blipFill>
        <p:spPr>
          <a:xfrm>
            <a:off x="72156" y="370490"/>
            <a:ext cx="2378382" cy="3058510"/>
          </a:xfrm>
          <a:prstGeom prst="rect">
            <a:avLst/>
          </a:prstGeom>
        </p:spPr>
      </p:pic>
      <p:pic>
        <p:nvPicPr>
          <p:cNvPr id="21" name="Picture 20" descr="A person posing for the camera&#10;&#10;Description automatically generated">
            <a:extLst>
              <a:ext uri="{FF2B5EF4-FFF2-40B4-BE49-F238E27FC236}">
                <a16:creationId xmlns:a16="http://schemas.microsoft.com/office/drawing/2014/main" id="{103AE9F0-03AF-42A3-A2CB-7FDC87FD70FA}"/>
              </a:ext>
            </a:extLst>
          </p:cNvPr>
          <p:cNvPicPr>
            <a:picLocks noChangeAspect="1"/>
          </p:cNvPicPr>
          <p:nvPr/>
        </p:nvPicPr>
        <p:blipFill rotWithShape="1">
          <a:blip r:embed="rId4">
            <a:extLst>
              <a:ext uri="{28A0092B-C50C-407E-A947-70E740481C1C}">
                <a14:useLocalDpi xmlns:a14="http://schemas.microsoft.com/office/drawing/2010/main" val="0"/>
              </a:ext>
            </a:extLst>
          </a:blip>
          <a:srcRect l="28219" t="4295" r="28136" b="19116"/>
          <a:stretch/>
        </p:blipFill>
        <p:spPr>
          <a:xfrm>
            <a:off x="2624959" y="370490"/>
            <a:ext cx="2323934" cy="3058510"/>
          </a:xfrm>
          <a:prstGeom prst="rect">
            <a:avLst/>
          </a:prstGeom>
        </p:spPr>
      </p:pic>
      <p:pic>
        <p:nvPicPr>
          <p:cNvPr id="23" name="Picture 22" descr="A person posing for the camera&#10;&#10;Description automatically generated">
            <a:extLst>
              <a:ext uri="{FF2B5EF4-FFF2-40B4-BE49-F238E27FC236}">
                <a16:creationId xmlns:a16="http://schemas.microsoft.com/office/drawing/2014/main" id="{3F6D758F-2FD6-4134-A800-E843C8FB0965}"/>
              </a:ext>
            </a:extLst>
          </p:cNvPr>
          <p:cNvPicPr>
            <a:picLocks noChangeAspect="1"/>
          </p:cNvPicPr>
          <p:nvPr/>
        </p:nvPicPr>
        <p:blipFill rotWithShape="1">
          <a:blip r:embed="rId5">
            <a:extLst>
              <a:ext uri="{28A0092B-C50C-407E-A947-70E740481C1C}">
                <a14:useLocalDpi xmlns:a14="http://schemas.microsoft.com/office/drawing/2010/main" val="0"/>
              </a:ext>
            </a:extLst>
          </a:blip>
          <a:srcRect l="38055" t="10122" r="24597" b="21458"/>
          <a:stretch/>
        </p:blipFill>
        <p:spPr>
          <a:xfrm>
            <a:off x="5199497" y="370491"/>
            <a:ext cx="2226016" cy="3058509"/>
          </a:xfrm>
          <a:prstGeom prst="rect">
            <a:avLst/>
          </a:prstGeom>
        </p:spPr>
      </p:pic>
      <p:pic>
        <p:nvPicPr>
          <p:cNvPr id="25" name="Picture 24" descr="A person posing for the camera&#10;&#10;Description automatically generated">
            <a:extLst>
              <a:ext uri="{FF2B5EF4-FFF2-40B4-BE49-F238E27FC236}">
                <a16:creationId xmlns:a16="http://schemas.microsoft.com/office/drawing/2014/main" id="{800A6EC1-E2AB-47C8-B72F-62C2BBC70DE3}"/>
              </a:ext>
            </a:extLst>
          </p:cNvPr>
          <p:cNvPicPr>
            <a:picLocks noChangeAspect="1"/>
          </p:cNvPicPr>
          <p:nvPr/>
        </p:nvPicPr>
        <p:blipFill rotWithShape="1">
          <a:blip r:embed="rId6">
            <a:extLst>
              <a:ext uri="{28A0092B-C50C-407E-A947-70E740481C1C}">
                <a14:useLocalDpi xmlns:a14="http://schemas.microsoft.com/office/drawing/2010/main" val="0"/>
              </a:ext>
            </a:extLst>
          </a:blip>
          <a:srcRect l="25822" t="3295" r="28372" b="16639"/>
          <a:stretch/>
        </p:blipFill>
        <p:spPr>
          <a:xfrm>
            <a:off x="7676117" y="370490"/>
            <a:ext cx="2333082" cy="3058509"/>
          </a:xfrm>
          <a:prstGeom prst="rect">
            <a:avLst/>
          </a:prstGeom>
        </p:spPr>
      </p:pic>
      <p:pic>
        <p:nvPicPr>
          <p:cNvPr id="27" name="Picture 26" descr="A person posing for the camera&#10;&#10;Description automatically generated">
            <a:extLst>
              <a:ext uri="{FF2B5EF4-FFF2-40B4-BE49-F238E27FC236}">
                <a16:creationId xmlns:a16="http://schemas.microsoft.com/office/drawing/2014/main" id="{B1B987C3-5A29-4FB5-9612-F7854E325C5C}"/>
              </a:ext>
            </a:extLst>
          </p:cNvPr>
          <p:cNvPicPr>
            <a:picLocks noChangeAspect="1"/>
          </p:cNvPicPr>
          <p:nvPr/>
        </p:nvPicPr>
        <p:blipFill rotWithShape="1">
          <a:blip r:embed="rId7">
            <a:extLst>
              <a:ext uri="{28A0092B-C50C-407E-A947-70E740481C1C}">
                <a14:useLocalDpi xmlns:a14="http://schemas.microsoft.com/office/drawing/2010/main" val="0"/>
              </a:ext>
            </a:extLst>
          </a:blip>
          <a:srcRect l="22970" t="4878" r="33675" b="16261"/>
          <a:stretch/>
        </p:blipFill>
        <p:spPr>
          <a:xfrm>
            <a:off x="72156" y="3673367"/>
            <a:ext cx="2226016" cy="3058509"/>
          </a:xfrm>
          <a:prstGeom prst="rect">
            <a:avLst/>
          </a:prstGeom>
        </p:spPr>
      </p:pic>
      <p:pic>
        <p:nvPicPr>
          <p:cNvPr id="29" name="Picture 28" descr="A person smiling for the camera&#10;&#10;Description automatically generated">
            <a:extLst>
              <a:ext uri="{FF2B5EF4-FFF2-40B4-BE49-F238E27FC236}">
                <a16:creationId xmlns:a16="http://schemas.microsoft.com/office/drawing/2014/main" id="{7E1FB5B3-4CAE-4180-AAE4-689F6F0C4974}"/>
              </a:ext>
            </a:extLst>
          </p:cNvPr>
          <p:cNvPicPr>
            <a:picLocks noChangeAspect="1"/>
          </p:cNvPicPr>
          <p:nvPr/>
        </p:nvPicPr>
        <p:blipFill rotWithShape="1">
          <a:blip r:embed="rId8">
            <a:extLst>
              <a:ext uri="{28A0092B-C50C-407E-A947-70E740481C1C}">
                <a14:useLocalDpi xmlns:a14="http://schemas.microsoft.com/office/drawing/2010/main" val="0"/>
              </a:ext>
            </a:extLst>
          </a:blip>
          <a:srcRect l="31920" t="5354" r="25284" b="15376"/>
          <a:stretch/>
        </p:blipFill>
        <p:spPr>
          <a:xfrm>
            <a:off x="2620766" y="3673366"/>
            <a:ext cx="2201600" cy="3058510"/>
          </a:xfrm>
          <a:prstGeom prst="rect">
            <a:avLst/>
          </a:prstGeom>
        </p:spPr>
      </p:pic>
      <p:pic>
        <p:nvPicPr>
          <p:cNvPr id="35" name="Picture 34" descr="A person posing for the camera&#10;&#10;Description automatically generated">
            <a:extLst>
              <a:ext uri="{FF2B5EF4-FFF2-40B4-BE49-F238E27FC236}">
                <a16:creationId xmlns:a16="http://schemas.microsoft.com/office/drawing/2014/main" id="{62BCA336-4ACC-491D-A712-0F842ACAF910}"/>
              </a:ext>
            </a:extLst>
          </p:cNvPr>
          <p:cNvPicPr>
            <a:picLocks noChangeAspect="1"/>
          </p:cNvPicPr>
          <p:nvPr/>
        </p:nvPicPr>
        <p:blipFill rotWithShape="1">
          <a:blip r:embed="rId9">
            <a:extLst>
              <a:ext uri="{28A0092B-C50C-407E-A947-70E740481C1C}">
                <a14:useLocalDpi xmlns:a14="http://schemas.microsoft.com/office/drawing/2010/main" val="0"/>
              </a:ext>
            </a:extLst>
          </a:blip>
          <a:srcRect l="31609" t="5402" r="24786" b="23218"/>
          <a:stretch/>
        </p:blipFill>
        <p:spPr>
          <a:xfrm>
            <a:off x="5156220" y="3673366"/>
            <a:ext cx="2491224" cy="3058510"/>
          </a:xfrm>
          <a:prstGeom prst="rect">
            <a:avLst/>
          </a:prstGeom>
        </p:spPr>
      </p:pic>
    </p:spTree>
    <p:extLst>
      <p:ext uri="{BB962C8B-B14F-4D97-AF65-F5344CB8AC3E}">
        <p14:creationId xmlns:p14="http://schemas.microsoft.com/office/powerpoint/2010/main" val="3597416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94843-481A-457F-9F94-3553C1046AF8}"/>
              </a:ext>
            </a:extLst>
          </p:cNvPr>
          <p:cNvSpPr>
            <a:spLocks noGrp="1"/>
          </p:cNvSpPr>
          <p:nvPr>
            <p:ph type="title"/>
          </p:nvPr>
        </p:nvSpPr>
        <p:spPr>
          <a:xfrm>
            <a:off x="593738" y="412771"/>
            <a:ext cx="10515600" cy="1325563"/>
          </a:xfrm>
        </p:spPr>
        <p:txBody>
          <a:bodyPr>
            <a:normAutofit/>
          </a:bodyPr>
          <a:lstStyle/>
          <a:p>
            <a:r>
              <a:rPr lang="en-US" b="1" dirty="0">
                <a:solidFill>
                  <a:srgbClr val="0070C0"/>
                </a:solidFill>
              </a:rPr>
              <a:t>Supervised Machine Learning</a:t>
            </a:r>
            <a:br>
              <a:rPr lang="en-US" b="1" dirty="0">
                <a:solidFill>
                  <a:srgbClr val="FF0000"/>
                </a:solidFill>
              </a:rPr>
            </a:br>
            <a:r>
              <a:rPr lang="en-US" b="1" dirty="0">
                <a:solidFill>
                  <a:srgbClr val="FF0000"/>
                </a:solidFill>
              </a:rPr>
              <a:t>Convolutional Neural Networks (CNNs)</a:t>
            </a:r>
            <a:endParaRPr lang="en-US" dirty="0"/>
          </a:p>
        </p:txBody>
      </p:sp>
      <p:pic>
        <p:nvPicPr>
          <p:cNvPr id="1026" name="Picture 2" descr="Image result for convolutional neural network architecture">
            <a:extLst>
              <a:ext uri="{FF2B5EF4-FFF2-40B4-BE49-F238E27FC236}">
                <a16:creationId xmlns:a16="http://schemas.microsoft.com/office/drawing/2014/main" id="{0511EC55-072D-4774-85C3-CE1C3F53E7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738" y="2125547"/>
            <a:ext cx="9296563" cy="37682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6D2538A-F399-4157-A914-391560CA8B79}"/>
              </a:ext>
            </a:extLst>
          </p:cNvPr>
          <p:cNvSpPr/>
          <p:nvPr/>
        </p:nvSpPr>
        <p:spPr>
          <a:xfrm>
            <a:off x="10111112" y="2334289"/>
            <a:ext cx="1755040" cy="2785378"/>
          </a:xfrm>
          <a:prstGeom prst="rect">
            <a:avLst/>
          </a:prstGeom>
        </p:spPr>
        <p:txBody>
          <a:bodyPr wrap="square">
            <a:spAutoFit/>
          </a:bodyPr>
          <a:lstStyle/>
          <a:p>
            <a:r>
              <a:rPr lang="en-US" sz="2500" b="1" dirty="0">
                <a:solidFill>
                  <a:srgbClr val="C00000"/>
                </a:solidFill>
              </a:rPr>
              <a:t>Happy</a:t>
            </a:r>
          </a:p>
          <a:p>
            <a:endParaRPr lang="en-US" sz="2500" b="1" dirty="0">
              <a:solidFill>
                <a:srgbClr val="C00000"/>
              </a:solidFill>
            </a:endParaRPr>
          </a:p>
          <a:p>
            <a:r>
              <a:rPr lang="en-US" sz="2500" b="1" dirty="0">
                <a:solidFill>
                  <a:srgbClr val="C00000"/>
                </a:solidFill>
              </a:rPr>
              <a:t>Sad/Angry</a:t>
            </a:r>
          </a:p>
          <a:p>
            <a:endParaRPr lang="en-US" sz="2500" b="1" dirty="0">
              <a:solidFill>
                <a:srgbClr val="C00000"/>
              </a:solidFill>
            </a:endParaRPr>
          </a:p>
          <a:p>
            <a:r>
              <a:rPr lang="en-US" sz="2500" b="1" dirty="0">
                <a:solidFill>
                  <a:srgbClr val="C00000"/>
                </a:solidFill>
              </a:rPr>
              <a:t>Surprised</a:t>
            </a:r>
          </a:p>
          <a:p>
            <a:endParaRPr lang="en-US" sz="2500" b="1" dirty="0">
              <a:solidFill>
                <a:srgbClr val="C00000"/>
              </a:solidFill>
            </a:endParaRPr>
          </a:p>
          <a:p>
            <a:r>
              <a:rPr lang="en-US" sz="2500" b="1" dirty="0">
                <a:solidFill>
                  <a:srgbClr val="C00000"/>
                </a:solidFill>
              </a:rPr>
              <a:t>Neutral</a:t>
            </a:r>
          </a:p>
        </p:txBody>
      </p:sp>
      <p:pic>
        <p:nvPicPr>
          <p:cNvPr id="7" name="Picture 6" descr="A person smiling for the camera&#10;&#10;Description automatically generated">
            <a:extLst>
              <a:ext uri="{FF2B5EF4-FFF2-40B4-BE49-F238E27FC236}">
                <a16:creationId xmlns:a16="http://schemas.microsoft.com/office/drawing/2014/main" id="{F240A5F6-587C-4F2D-A19F-8EED61A46038}"/>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31075" t="24879" r="22441" b="18200"/>
          <a:stretch/>
        </p:blipFill>
        <p:spPr>
          <a:xfrm>
            <a:off x="792520" y="3429000"/>
            <a:ext cx="963197" cy="884583"/>
          </a:xfrm>
          <a:prstGeom prst="rect">
            <a:avLst/>
          </a:prstGeom>
        </p:spPr>
      </p:pic>
    </p:spTree>
    <p:extLst>
      <p:ext uri="{BB962C8B-B14F-4D97-AF65-F5344CB8AC3E}">
        <p14:creationId xmlns:p14="http://schemas.microsoft.com/office/powerpoint/2010/main" val="2754726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DA07B-50BE-4095-AA58-D643CE24ED9C}"/>
              </a:ext>
            </a:extLst>
          </p:cNvPr>
          <p:cNvSpPr>
            <a:spLocks noGrp="1"/>
          </p:cNvSpPr>
          <p:nvPr>
            <p:ph type="title"/>
          </p:nvPr>
        </p:nvSpPr>
        <p:spPr>
          <a:xfrm>
            <a:off x="285940" y="95425"/>
            <a:ext cx="11380539" cy="878354"/>
          </a:xfrm>
        </p:spPr>
        <p:txBody>
          <a:bodyPr>
            <a:normAutofit fontScale="90000"/>
          </a:bodyPr>
          <a:lstStyle/>
          <a:p>
            <a:r>
              <a:rPr lang="en-US" b="1" dirty="0"/>
              <a:t>How does Convolutional Neural Network (CNN) Work?</a:t>
            </a:r>
          </a:p>
        </p:txBody>
      </p:sp>
      <p:cxnSp>
        <p:nvCxnSpPr>
          <p:cNvPr id="6" name="Straight Arrow Connector 5">
            <a:extLst>
              <a:ext uri="{FF2B5EF4-FFF2-40B4-BE49-F238E27FC236}">
                <a16:creationId xmlns:a16="http://schemas.microsoft.com/office/drawing/2014/main" id="{DACA1E18-39F7-4F5C-A2D9-4F17D220D4F9}"/>
              </a:ext>
            </a:extLst>
          </p:cNvPr>
          <p:cNvCxnSpPr>
            <a:cxnSpLocks/>
            <a:stCxn id="27" idx="3"/>
            <a:endCxn id="8" idx="1"/>
          </p:cNvCxnSpPr>
          <p:nvPr/>
        </p:nvCxnSpPr>
        <p:spPr>
          <a:xfrm flipV="1">
            <a:off x="2609832" y="1545790"/>
            <a:ext cx="2200906" cy="250465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41CA0C2-FFD4-47F6-B602-88B8A036D9B9}"/>
              </a:ext>
              <a:ext uri="{C183D7F6-B498-43B3-948B-1728B52AA6E4}">
                <adec:decorative xmlns:adec="http://schemas.microsoft.com/office/drawing/2017/decorative" val="0"/>
              </a:ext>
            </a:extLst>
          </p:cNvPr>
          <p:cNvPicPr>
            <a:picLocks noChangeAspect="1"/>
          </p:cNvPicPr>
          <p:nvPr/>
        </p:nvPicPr>
        <p:blipFill rotWithShape="1">
          <a:blip r:embed="rId2">
            <a:extLst>
              <a:ext uri="{28A0092B-C50C-407E-A947-70E740481C1C}">
                <a14:useLocalDpi xmlns:a14="http://schemas.microsoft.com/office/drawing/2010/main" val="0"/>
              </a:ext>
            </a:extLst>
          </a:blip>
          <a:srcRect l="41405" t="43111" r="52068" b="51400"/>
          <a:stretch/>
        </p:blipFill>
        <p:spPr>
          <a:xfrm>
            <a:off x="4810738" y="1106613"/>
            <a:ext cx="1392932" cy="878354"/>
          </a:xfrm>
          <a:prstGeom prst="rect">
            <a:avLst/>
          </a:prstGeom>
        </p:spPr>
      </p:pic>
      <p:pic>
        <p:nvPicPr>
          <p:cNvPr id="9" name="Picture 8">
            <a:extLst>
              <a:ext uri="{FF2B5EF4-FFF2-40B4-BE49-F238E27FC236}">
                <a16:creationId xmlns:a16="http://schemas.microsoft.com/office/drawing/2014/main" id="{72D0D328-BC07-4BF1-B4BF-3461382707D0}"/>
              </a:ext>
              <a:ext uri="{C183D7F6-B498-43B3-948B-1728B52AA6E4}">
                <adec:decorative xmlns:adec="http://schemas.microsoft.com/office/drawing/2017/decorative" val="0"/>
              </a:ext>
            </a:extLst>
          </p:cNvPr>
          <p:cNvPicPr>
            <a:picLocks noChangeAspect="1"/>
          </p:cNvPicPr>
          <p:nvPr/>
        </p:nvPicPr>
        <p:blipFill rotWithShape="1">
          <a:blip r:embed="rId2">
            <a:extLst>
              <a:ext uri="{28A0092B-C50C-407E-A947-70E740481C1C}">
                <a14:useLocalDpi xmlns:a14="http://schemas.microsoft.com/office/drawing/2010/main" val="0"/>
              </a:ext>
            </a:extLst>
          </a:blip>
          <a:srcRect l="57226" t="43448" r="36778" b="51868"/>
          <a:stretch/>
        </p:blipFill>
        <p:spPr>
          <a:xfrm>
            <a:off x="6391742" y="1106688"/>
            <a:ext cx="1392930" cy="878354"/>
          </a:xfrm>
          <a:prstGeom prst="rect">
            <a:avLst/>
          </a:prstGeom>
        </p:spPr>
      </p:pic>
      <p:pic>
        <p:nvPicPr>
          <p:cNvPr id="11" name="Picture 10">
            <a:extLst>
              <a:ext uri="{FF2B5EF4-FFF2-40B4-BE49-F238E27FC236}">
                <a16:creationId xmlns:a16="http://schemas.microsoft.com/office/drawing/2014/main" id="{421E8072-8771-4521-BE98-0E89A42F0D4F}"/>
              </a:ext>
              <a:ext uri="{C183D7F6-B498-43B3-948B-1728B52AA6E4}">
                <adec:decorative xmlns:adec="http://schemas.microsoft.com/office/drawing/2017/decorative" val="0"/>
              </a:ext>
            </a:extLst>
          </p:cNvPr>
          <p:cNvPicPr>
            <a:picLocks noChangeAspect="1"/>
          </p:cNvPicPr>
          <p:nvPr/>
        </p:nvPicPr>
        <p:blipFill rotWithShape="1">
          <a:blip r:embed="rId2">
            <a:extLst>
              <a:ext uri="{28A0092B-C50C-407E-A947-70E740481C1C}">
                <a14:useLocalDpi xmlns:a14="http://schemas.microsoft.com/office/drawing/2010/main" val="0"/>
              </a:ext>
            </a:extLst>
          </a:blip>
          <a:srcRect l="40100" t="60151" r="36115" b="31649"/>
          <a:stretch/>
        </p:blipFill>
        <p:spPr>
          <a:xfrm>
            <a:off x="4795722" y="5873481"/>
            <a:ext cx="2815896" cy="728130"/>
          </a:xfrm>
          <a:prstGeom prst="rect">
            <a:avLst/>
          </a:prstGeom>
        </p:spPr>
      </p:pic>
      <p:cxnSp>
        <p:nvCxnSpPr>
          <p:cNvPr id="18" name="Straight Arrow Connector 17">
            <a:extLst>
              <a:ext uri="{FF2B5EF4-FFF2-40B4-BE49-F238E27FC236}">
                <a16:creationId xmlns:a16="http://schemas.microsoft.com/office/drawing/2014/main" id="{4F98BC60-3B68-4340-92DD-55F303085A2C}"/>
              </a:ext>
            </a:extLst>
          </p:cNvPr>
          <p:cNvCxnSpPr>
            <a:cxnSpLocks/>
            <a:stCxn id="27" idx="3"/>
            <a:endCxn id="11" idx="0"/>
          </p:cNvCxnSpPr>
          <p:nvPr/>
        </p:nvCxnSpPr>
        <p:spPr>
          <a:xfrm>
            <a:off x="2609832" y="4050444"/>
            <a:ext cx="3593838" cy="182303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EEDB235F-5603-4FF6-A969-A81706C02941}"/>
              </a:ext>
              <a:ext uri="{C183D7F6-B498-43B3-948B-1728B52AA6E4}">
                <adec:decorative xmlns:adec="http://schemas.microsoft.com/office/drawing/2017/decorative" val="0"/>
              </a:ext>
            </a:extLst>
          </p:cNvPr>
          <p:cNvPicPr>
            <a:picLocks noChangeAspect="1"/>
          </p:cNvPicPr>
          <p:nvPr/>
        </p:nvPicPr>
        <p:blipFill rotWithShape="1">
          <a:blip r:embed="rId2">
            <a:extLst>
              <a:ext uri="{28A0092B-C50C-407E-A947-70E740481C1C}">
                <a14:useLocalDpi xmlns:a14="http://schemas.microsoft.com/office/drawing/2010/main" val="0"/>
              </a:ext>
            </a:extLst>
          </a:blip>
          <a:srcRect l="47239" t="47028" r="40352" b="37509"/>
          <a:stretch/>
        </p:blipFill>
        <p:spPr>
          <a:xfrm>
            <a:off x="5854400" y="4047796"/>
            <a:ext cx="1488998" cy="1302827"/>
          </a:xfrm>
          <a:prstGeom prst="rect">
            <a:avLst/>
          </a:prstGeom>
        </p:spPr>
      </p:pic>
      <p:pic>
        <p:nvPicPr>
          <p:cNvPr id="37" name="Picture 36">
            <a:extLst>
              <a:ext uri="{FF2B5EF4-FFF2-40B4-BE49-F238E27FC236}">
                <a16:creationId xmlns:a16="http://schemas.microsoft.com/office/drawing/2014/main" id="{DC18028B-2E23-4C8D-B511-C47982A9FB61}"/>
              </a:ext>
              <a:ext uri="{C183D7F6-B498-43B3-948B-1728B52AA6E4}">
                <adec:decorative xmlns:adec="http://schemas.microsoft.com/office/drawing/2017/decorative" val="0"/>
              </a:ext>
            </a:extLst>
          </p:cNvPr>
          <p:cNvPicPr>
            <a:picLocks noChangeAspect="1"/>
          </p:cNvPicPr>
          <p:nvPr/>
        </p:nvPicPr>
        <p:blipFill rotWithShape="1">
          <a:blip r:embed="rId2">
            <a:extLst>
              <a:ext uri="{28A0092B-C50C-407E-A947-70E740481C1C}">
                <a14:useLocalDpi xmlns:a14="http://schemas.microsoft.com/office/drawing/2010/main" val="0"/>
              </a:ext>
            </a:extLst>
          </a:blip>
          <a:srcRect l="29885" t="43631" r="60857" b="35662"/>
          <a:stretch/>
        </p:blipFill>
        <p:spPr>
          <a:xfrm>
            <a:off x="5611654" y="2298839"/>
            <a:ext cx="871715" cy="1285181"/>
          </a:xfrm>
          <a:prstGeom prst="rect">
            <a:avLst/>
          </a:prstGeom>
        </p:spPr>
      </p:pic>
      <p:pic>
        <p:nvPicPr>
          <p:cNvPr id="38" name="Picture 37">
            <a:extLst>
              <a:ext uri="{FF2B5EF4-FFF2-40B4-BE49-F238E27FC236}">
                <a16:creationId xmlns:a16="http://schemas.microsoft.com/office/drawing/2014/main" id="{0A78651A-09BF-4561-BBE6-F57469B9F3B3}"/>
              </a:ext>
              <a:ext uri="{C183D7F6-B498-43B3-948B-1728B52AA6E4}">
                <adec:decorative xmlns:adec="http://schemas.microsoft.com/office/drawing/2017/decorative" val="0"/>
              </a:ext>
            </a:extLst>
          </p:cNvPr>
          <p:cNvPicPr>
            <a:picLocks noChangeAspect="1"/>
          </p:cNvPicPr>
          <p:nvPr/>
        </p:nvPicPr>
        <p:blipFill rotWithShape="1">
          <a:blip r:embed="rId2">
            <a:extLst>
              <a:ext uri="{28A0092B-C50C-407E-A947-70E740481C1C}">
                <a14:useLocalDpi xmlns:a14="http://schemas.microsoft.com/office/drawing/2010/main" val="0"/>
              </a:ext>
            </a:extLst>
          </a:blip>
          <a:srcRect l="66561" t="42730" r="25742" b="36564"/>
          <a:stretch/>
        </p:blipFill>
        <p:spPr>
          <a:xfrm>
            <a:off x="6819169" y="2332061"/>
            <a:ext cx="871715" cy="1285181"/>
          </a:xfrm>
          <a:prstGeom prst="rect">
            <a:avLst/>
          </a:prstGeom>
        </p:spPr>
      </p:pic>
      <p:cxnSp>
        <p:nvCxnSpPr>
          <p:cNvPr id="40" name="Straight Arrow Connector 39">
            <a:extLst>
              <a:ext uri="{FF2B5EF4-FFF2-40B4-BE49-F238E27FC236}">
                <a16:creationId xmlns:a16="http://schemas.microsoft.com/office/drawing/2014/main" id="{B5EE1281-A2E3-463E-AE86-C54C05D67C42}"/>
              </a:ext>
            </a:extLst>
          </p:cNvPr>
          <p:cNvCxnSpPr>
            <a:cxnSpLocks/>
            <a:stCxn id="27" idx="3"/>
            <a:endCxn id="37" idx="1"/>
          </p:cNvCxnSpPr>
          <p:nvPr/>
        </p:nvCxnSpPr>
        <p:spPr>
          <a:xfrm flipV="1">
            <a:off x="2609832" y="2941430"/>
            <a:ext cx="3001822" cy="110901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354EB845-9889-42E2-A604-B7A2D5D50F69}"/>
              </a:ext>
            </a:extLst>
          </p:cNvPr>
          <p:cNvCxnSpPr>
            <a:cxnSpLocks/>
            <a:stCxn id="27" idx="3"/>
            <a:endCxn id="24" idx="1"/>
          </p:cNvCxnSpPr>
          <p:nvPr/>
        </p:nvCxnSpPr>
        <p:spPr>
          <a:xfrm>
            <a:off x="2609832" y="4050444"/>
            <a:ext cx="3244568" cy="64876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FE26C8B2-616C-4CE0-9533-6C4D296F91F0}"/>
              </a:ext>
            </a:extLst>
          </p:cNvPr>
          <p:cNvSpPr txBox="1"/>
          <p:nvPr/>
        </p:nvSpPr>
        <p:spPr>
          <a:xfrm>
            <a:off x="8156002" y="1264262"/>
            <a:ext cx="3147874" cy="954107"/>
          </a:xfrm>
          <a:prstGeom prst="rect">
            <a:avLst/>
          </a:prstGeom>
          <a:noFill/>
        </p:spPr>
        <p:txBody>
          <a:bodyPr wrap="square" rtlCol="0">
            <a:spAutoFit/>
          </a:bodyPr>
          <a:lstStyle/>
          <a:p>
            <a:r>
              <a:rPr lang="en-US" sz="2800" b="1" dirty="0">
                <a:solidFill>
                  <a:schemeClr val="accent4"/>
                </a:solidFill>
              </a:rPr>
              <a:t>Important </a:t>
            </a:r>
          </a:p>
          <a:p>
            <a:r>
              <a:rPr lang="en-US" sz="2800" b="1" i="1" dirty="0">
                <a:solidFill>
                  <a:schemeClr val="accent4"/>
                </a:solidFill>
              </a:rPr>
              <a:t>(Higher weightage)</a:t>
            </a:r>
            <a:endParaRPr lang="en-US" b="1" i="1" dirty="0">
              <a:solidFill>
                <a:schemeClr val="accent4"/>
              </a:solidFill>
            </a:endParaRPr>
          </a:p>
        </p:txBody>
      </p:sp>
      <p:sp>
        <p:nvSpPr>
          <p:cNvPr id="57" name="TextBox 56">
            <a:extLst>
              <a:ext uri="{FF2B5EF4-FFF2-40B4-BE49-F238E27FC236}">
                <a16:creationId xmlns:a16="http://schemas.microsoft.com/office/drawing/2014/main" id="{A584F997-A4DF-4BBF-88BC-F40E27736B24}"/>
              </a:ext>
            </a:extLst>
          </p:cNvPr>
          <p:cNvSpPr txBox="1"/>
          <p:nvPr/>
        </p:nvSpPr>
        <p:spPr>
          <a:xfrm>
            <a:off x="8081106" y="2679256"/>
            <a:ext cx="3222770" cy="954107"/>
          </a:xfrm>
          <a:prstGeom prst="rect">
            <a:avLst/>
          </a:prstGeom>
          <a:noFill/>
        </p:spPr>
        <p:txBody>
          <a:bodyPr wrap="square" rtlCol="0">
            <a:spAutoFit/>
          </a:bodyPr>
          <a:lstStyle/>
          <a:p>
            <a:r>
              <a:rPr lang="en-US" sz="2800" b="1" dirty="0">
                <a:solidFill>
                  <a:schemeClr val="bg1">
                    <a:lumMod val="75000"/>
                  </a:schemeClr>
                </a:solidFill>
              </a:rPr>
              <a:t>Not important</a:t>
            </a:r>
          </a:p>
          <a:p>
            <a:r>
              <a:rPr lang="en-US" sz="2800" b="1" dirty="0">
                <a:solidFill>
                  <a:schemeClr val="bg1">
                    <a:lumMod val="75000"/>
                  </a:schemeClr>
                </a:solidFill>
              </a:rPr>
              <a:t>(Least Weightage)</a:t>
            </a:r>
            <a:endParaRPr lang="en-US" b="1" dirty="0">
              <a:solidFill>
                <a:schemeClr val="bg1">
                  <a:lumMod val="75000"/>
                </a:schemeClr>
              </a:solidFill>
            </a:endParaRPr>
          </a:p>
        </p:txBody>
      </p:sp>
      <p:sp>
        <p:nvSpPr>
          <p:cNvPr id="58" name="TextBox 57">
            <a:extLst>
              <a:ext uri="{FF2B5EF4-FFF2-40B4-BE49-F238E27FC236}">
                <a16:creationId xmlns:a16="http://schemas.microsoft.com/office/drawing/2014/main" id="{ECFED27D-8032-4A1B-B0BD-5B7E218CA7D6}"/>
              </a:ext>
            </a:extLst>
          </p:cNvPr>
          <p:cNvSpPr txBox="1"/>
          <p:nvPr/>
        </p:nvSpPr>
        <p:spPr>
          <a:xfrm>
            <a:off x="7969490" y="4094250"/>
            <a:ext cx="3460509" cy="954107"/>
          </a:xfrm>
          <a:prstGeom prst="rect">
            <a:avLst/>
          </a:prstGeom>
          <a:noFill/>
        </p:spPr>
        <p:txBody>
          <a:bodyPr wrap="square" rtlCol="0">
            <a:spAutoFit/>
          </a:bodyPr>
          <a:lstStyle/>
          <a:p>
            <a:r>
              <a:rPr lang="en-US" sz="2800" b="1" dirty="0">
                <a:solidFill>
                  <a:schemeClr val="bg1">
                    <a:lumMod val="75000"/>
                  </a:schemeClr>
                </a:solidFill>
              </a:rPr>
              <a:t>Less important</a:t>
            </a:r>
          </a:p>
          <a:p>
            <a:r>
              <a:rPr lang="en-US" sz="2800" b="1" dirty="0">
                <a:solidFill>
                  <a:schemeClr val="bg1">
                    <a:lumMod val="75000"/>
                  </a:schemeClr>
                </a:solidFill>
              </a:rPr>
              <a:t>(Less Weightage)</a:t>
            </a:r>
            <a:endParaRPr lang="en-US" b="1" dirty="0">
              <a:solidFill>
                <a:schemeClr val="bg1">
                  <a:lumMod val="75000"/>
                </a:schemeClr>
              </a:solidFill>
            </a:endParaRPr>
          </a:p>
        </p:txBody>
      </p:sp>
      <p:sp>
        <p:nvSpPr>
          <p:cNvPr id="59" name="TextBox 58">
            <a:extLst>
              <a:ext uri="{FF2B5EF4-FFF2-40B4-BE49-F238E27FC236}">
                <a16:creationId xmlns:a16="http://schemas.microsoft.com/office/drawing/2014/main" id="{006CE0FC-013A-492F-9F04-481F4ED4BDE0}"/>
              </a:ext>
            </a:extLst>
          </p:cNvPr>
          <p:cNvSpPr txBox="1"/>
          <p:nvPr/>
        </p:nvSpPr>
        <p:spPr>
          <a:xfrm>
            <a:off x="7920904" y="5593738"/>
            <a:ext cx="3745575" cy="1384995"/>
          </a:xfrm>
          <a:prstGeom prst="rect">
            <a:avLst/>
          </a:prstGeom>
          <a:noFill/>
        </p:spPr>
        <p:txBody>
          <a:bodyPr wrap="square" rtlCol="0">
            <a:spAutoFit/>
          </a:bodyPr>
          <a:lstStyle/>
          <a:p>
            <a:r>
              <a:rPr lang="en-US" sz="2800" b="1" dirty="0">
                <a:solidFill>
                  <a:schemeClr val="accent4"/>
                </a:solidFill>
              </a:rPr>
              <a:t>More Important</a:t>
            </a:r>
          </a:p>
          <a:p>
            <a:r>
              <a:rPr lang="en-US" sz="2800" b="1" i="1" dirty="0">
                <a:solidFill>
                  <a:schemeClr val="accent4"/>
                </a:solidFill>
              </a:rPr>
              <a:t>(Highest weightage)</a:t>
            </a:r>
          </a:p>
          <a:p>
            <a:endParaRPr lang="en-US" sz="2800" b="1" dirty="0">
              <a:solidFill>
                <a:schemeClr val="accent4"/>
              </a:solidFill>
            </a:endParaRPr>
          </a:p>
        </p:txBody>
      </p:sp>
      <p:pic>
        <p:nvPicPr>
          <p:cNvPr id="27" name="Picture 26" descr="A person smiling for the camera&#10;&#10;Description automatically generated">
            <a:extLst>
              <a:ext uri="{FF2B5EF4-FFF2-40B4-BE49-F238E27FC236}">
                <a16:creationId xmlns:a16="http://schemas.microsoft.com/office/drawing/2014/main" id="{6F7E1C26-09F7-42DC-B5D9-32EE4DAF18F6}"/>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31075" t="24879" r="22441" b="18200"/>
          <a:stretch/>
        </p:blipFill>
        <p:spPr>
          <a:xfrm>
            <a:off x="68787" y="2883618"/>
            <a:ext cx="2541045" cy="2333651"/>
          </a:xfrm>
          <a:prstGeom prst="rect">
            <a:avLst/>
          </a:prstGeom>
        </p:spPr>
      </p:pic>
    </p:spTree>
    <p:extLst>
      <p:ext uri="{BB962C8B-B14F-4D97-AF65-F5344CB8AC3E}">
        <p14:creationId xmlns:p14="http://schemas.microsoft.com/office/powerpoint/2010/main" val="1924879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30924-74E7-47D7-ADE3-921242E2BED5}"/>
              </a:ext>
            </a:extLst>
          </p:cNvPr>
          <p:cNvSpPr>
            <a:spLocks noGrp="1"/>
          </p:cNvSpPr>
          <p:nvPr>
            <p:ph type="title"/>
          </p:nvPr>
        </p:nvSpPr>
        <p:spPr/>
        <p:txBody>
          <a:bodyPr/>
          <a:lstStyle/>
          <a:p>
            <a:r>
              <a:rPr lang="en-US" b="1" dirty="0">
                <a:solidFill>
                  <a:srgbClr val="FF0000"/>
                </a:solidFill>
              </a:rPr>
              <a:t>Why is it a Supervised Learning?</a:t>
            </a:r>
          </a:p>
        </p:txBody>
      </p:sp>
      <p:sp>
        <p:nvSpPr>
          <p:cNvPr id="3" name="Content Placeholder 2">
            <a:extLst>
              <a:ext uri="{FF2B5EF4-FFF2-40B4-BE49-F238E27FC236}">
                <a16:creationId xmlns:a16="http://schemas.microsoft.com/office/drawing/2014/main" id="{8CAD2DA9-5763-4749-A4E7-9E3610437FA8}"/>
              </a:ext>
            </a:extLst>
          </p:cNvPr>
          <p:cNvSpPr>
            <a:spLocks noGrp="1"/>
          </p:cNvSpPr>
          <p:nvPr>
            <p:ph idx="1"/>
          </p:nvPr>
        </p:nvSpPr>
        <p:spPr>
          <a:xfrm>
            <a:off x="-26384" y="2369879"/>
            <a:ext cx="3995530" cy="3156278"/>
          </a:xfrm>
        </p:spPr>
        <p:txBody>
          <a:bodyPr>
            <a:normAutofit lnSpcReduction="10000"/>
          </a:bodyPr>
          <a:lstStyle/>
          <a:p>
            <a:r>
              <a:rPr lang="en-US" sz="4000" dirty="0"/>
              <a:t>TRAINING DATA</a:t>
            </a:r>
            <a:br>
              <a:rPr lang="en-US" sz="4000" dirty="0"/>
            </a:br>
            <a:endParaRPr lang="en-US" sz="4000" dirty="0"/>
          </a:p>
          <a:p>
            <a:endParaRPr lang="en-US" sz="4000" dirty="0"/>
          </a:p>
          <a:p>
            <a:endParaRPr lang="en-US" sz="4000" dirty="0"/>
          </a:p>
          <a:p>
            <a:r>
              <a:rPr lang="en-US" sz="4000" dirty="0"/>
              <a:t>TESTING DATA</a:t>
            </a:r>
          </a:p>
        </p:txBody>
      </p:sp>
      <p:pic>
        <p:nvPicPr>
          <p:cNvPr id="5122" name="Picture 2" descr="Example images from the FER2013 dataset [3], illustrating variabilities in illumination, age, pose, expression intensity, and occlusions that occur under realistic conditions. Images in the same column depict identical expressions, namely anger, disgust, fear, happiness, sadness, surprise, as well as neutral.Â ">
            <a:extLst>
              <a:ext uri="{FF2B5EF4-FFF2-40B4-BE49-F238E27FC236}">
                <a16:creationId xmlns:a16="http://schemas.microsoft.com/office/drawing/2014/main" id="{B7BF06B7-2C89-40EA-8554-4CB14B660D5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r="87393" b="68833"/>
          <a:stretch/>
        </p:blipFill>
        <p:spPr bwMode="auto">
          <a:xfrm>
            <a:off x="3783043" y="2103435"/>
            <a:ext cx="1005301" cy="105309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Example images from the FER2013 dataset [3], illustrating variabilities in illumination, age, pose, expression intensity, and occlusions that occur under realistic conditions. Images in the same column depict identical expressions, namely anger, disgust, fear, happiness, sadness, surprise, as well as neutral.Â ">
            <a:extLst>
              <a:ext uri="{FF2B5EF4-FFF2-40B4-BE49-F238E27FC236}">
                <a16:creationId xmlns:a16="http://schemas.microsoft.com/office/drawing/2014/main" id="{0C98DA8E-6BED-4E37-842E-5A926C42CC5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684" r="43841" b="69160"/>
          <a:stretch/>
        </p:blipFill>
        <p:spPr bwMode="auto">
          <a:xfrm>
            <a:off x="4834144" y="2103436"/>
            <a:ext cx="1005302" cy="105309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Example images from the FER2013 dataset [3], illustrating variabilities in illumination, age, pose, expression intensity, and occlusions that occur under realistic conditions. Images in the same column depict identical expressions, namely anger, disgust, fear, happiness, sadness, surprise, as well as neutral.Â ">
            <a:extLst>
              <a:ext uri="{FF2B5EF4-FFF2-40B4-BE49-F238E27FC236}">
                <a16:creationId xmlns:a16="http://schemas.microsoft.com/office/drawing/2014/main" id="{FFD93E87-F875-4A4C-BE37-6ACCFA6DD5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151" t="67709" r="42691"/>
          <a:stretch/>
        </p:blipFill>
        <p:spPr bwMode="auto">
          <a:xfrm>
            <a:off x="5839445" y="2103436"/>
            <a:ext cx="1089664" cy="1053091"/>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Example images from the FER2013 dataset [3], illustrating variabilities in illumination, age, pose, expression intensity, and occlusions that occur under realistic conditions. Images in the same column depict identical expressions, namely anger, disgust, fear, happiness, sadness, surprise, as well as neutral.Â ">
            <a:extLst>
              <a:ext uri="{FF2B5EF4-FFF2-40B4-BE49-F238E27FC236}">
                <a16:creationId xmlns:a16="http://schemas.microsoft.com/office/drawing/2014/main" id="{F03C3943-9E2D-4B42-98FE-226E254C8E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7834" t="70183"/>
          <a:stretch/>
        </p:blipFill>
        <p:spPr bwMode="auto">
          <a:xfrm>
            <a:off x="6855207" y="2103435"/>
            <a:ext cx="1005302" cy="1053090"/>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Example images from the FER2013 dataset [3], illustrating variabilities in illumination, age, pose, expression intensity, and occlusions that occur under realistic conditions. Images in the same column depict identical expressions, namely anger, disgust, fear, happiness, sadness, surprise, as well as neutral.Â ">
            <a:extLst>
              <a:ext uri="{FF2B5EF4-FFF2-40B4-BE49-F238E27FC236}">
                <a16:creationId xmlns:a16="http://schemas.microsoft.com/office/drawing/2014/main" id="{D9CF93B4-212B-49D9-819A-38B315E008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203" r="71516" b="65360"/>
          <a:stretch/>
        </p:blipFill>
        <p:spPr bwMode="auto">
          <a:xfrm>
            <a:off x="8150673" y="2103435"/>
            <a:ext cx="1024628" cy="105309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Example images from the FER2013 dataset [3], illustrating variabilities in illumination, age, pose, expression intensity, and occlusions that occur under realistic conditions. Images in the same column depict identical expressions, namely anger, disgust, fear, happiness, sadness, surprise, as well as neutral.Â ">
            <a:extLst>
              <a:ext uri="{FF2B5EF4-FFF2-40B4-BE49-F238E27FC236}">
                <a16:creationId xmlns:a16="http://schemas.microsoft.com/office/drawing/2014/main" id="{4CBA4C2D-4B21-461C-89D3-A066845BBD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200" t="33020" r="71944" b="33278"/>
          <a:stretch/>
        </p:blipFill>
        <p:spPr bwMode="auto">
          <a:xfrm>
            <a:off x="9075910" y="2103435"/>
            <a:ext cx="1021760" cy="1053090"/>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Example images from the FER2013 dataset [3], illustrating variabilities in illumination, age, pose, expression intensity, and occlusions that occur under realistic conditions. Images in the same column depict identical expressions, namely anger, disgust, fear, happiness, sadness, surprise, as well as neutral.Â ">
            <a:extLst>
              <a:ext uri="{FF2B5EF4-FFF2-40B4-BE49-F238E27FC236}">
                <a16:creationId xmlns:a16="http://schemas.microsoft.com/office/drawing/2014/main" id="{39BE0C20-5949-4B3E-BF83-3DE9F52D89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7481" t="34918" b="33506"/>
          <a:stretch/>
        </p:blipFill>
        <p:spPr bwMode="auto">
          <a:xfrm>
            <a:off x="10113584" y="2103436"/>
            <a:ext cx="985286" cy="105309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CB01312-D4DD-4734-BB08-2927E624B020}"/>
              </a:ext>
            </a:extLst>
          </p:cNvPr>
          <p:cNvSpPr/>
          <p:nvPr/>
        </p:nvSpPr>
        <p:spPr>
          <a:xfrm>
            <a:off x="3677392" y="1989667"/>
            <a:ext cx="4335517" cy="1325563"/>
          </a:xfrm>
          <a:prstGeom prst="rect">
            <a:avLst/>
          </a:prstGeom>
          <a:solidFill>
            <a:srgbClr val="00B050">
              <a:alpha val="8000"/>
            </a:srgbClr>
          </a:soli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E848590-0172-43E1-8A50-1945B9BB0347}"/>
              </a:ext>
            </a:extLst>
          </p:cNvPr>
          <p:cNvSpPr/>
          <p:nvPr/>
        </p:nvSpPr>
        <p:spPr>
          <a:xfrm>
            <a:off x="8108505" y="1989668"/>
            <a:ext cx="3122888" cy="1325562"/>
          </a:xfrm>
          <a:prstGeom prst="rect">
            <a:avLst/>
          </a:prstGeom>
          <a:solidFill>
            <a:srgbClr val="FF0000">
              <a:alpha val="8000"/>
            </a:srgb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descr="A person smiling for the camera&#10;&#10;Description automatically generated">
            <a:extLst>
              <a:ext uri="{FF2B5EF4-FFF2-40B4-BE49-F238E27FC236}">
                <a16:creationId xmlns:a16="http://schemas.microsoft.com/office/drawing/2014/main" id="{AC6C717E-BB13-47EE-BC8E-6DF643A49998}"/>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31075" t="24879" r="22441" b="18200"/>
          <a:stretch/>
        </p:blipFill>
        <p:spPr>
          <a:xfrm>
            <a:off x="4045355" y="4305645"/>
            <a:ext cx="1328980" cy="1220512"/>
          </a:xfrm>
          <a:prstGeom prst="rect">
            <a:avLst/>
          </a:prstGeom>
        </p:spPr>
      </p:pic>
      <p:pic>
        <p:nvPicPr>
          <p:cNvPr id="6" name="Picture 5" descr="A picture containing person, indoor, wall, man&#10;&#10;Description automatically generated">
            <a:extLst>
              <a:ext uri="{FF2B5EF4-FFF2-40B4-BE49-F238E27FC236}">
                <a16:creationId xmlns:a16="http://schemas.microsoft.com/office/drawing/2014/main" id="{D87DB699-A070-44FD-B779-4AB1892BC36B}"/>
              </a:ext>
            </a:extLst>
          </p:cNvPr>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20791" t="11722" r="7986" b="10275"/>
          <a:stretch/>
        </p:blipFill>
        <p:spPr>
          <a:xfrm rot="5400000">
            <a:off x="5493992" y="4416711"/>
            <a:ext cx="1220512" cy="998380"/>
          </a:xfrm>
          <a:prstGeom prst="rect">
            <a:avLst/>
          </a:prstGeom>
        </p:spPr>
      </p:pic>
    </p:spTree>
    <p:extLst>
      <p:ext uri="{BB962C8B-B14F-4D97-AF65-F5344CB8AC3E}">
        <p14:creationId xmlns:p14="http://schemas.microsoft.com/office/powerpoint/2010/main" val="1566843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993D7-451E-4EEB-A488-F378D07FFA46}"/>
              </a:ext>
            </a:extLst>
          </p:cNvPr>
          <p:cNvSpPr>
            <a:spLocks noGrp="1"/>
          </p:cNvSpPr>
          <p:nvPr>
            <p:ph type="title"/>
          </p:nvPr>
        </p:nvSpPr>
        <p:spPr>
          <a:xfrm>
            <a:off x="915057" y="1166019"/>
            <a:ext cx="5180943" cy="1183043"/>
          </a:xfrm>
        </p:spPr>
        <p:txBody>
          <a:bodyPr>
            <a:normAutofit fontScale="90000"/>
          </a:bodyPr>
          <a:lstStyle/>
          <a:p>
            <a:r>
              <a:rPr lang="en-US" sz="6000" b="1" dirty="0">
                <a:solidFill>
                  <a:srgbClr val="FF0000"/>
                </a:solidFill>
              </a:rPr>
              <a:t>Emotion Recognition</a:t>
            </a:r>
          </a:p>
        </p:txBody>
      </p:sp>
      <p:sp>
        <p:nvSpPr>
          <p:cNvPr id="3" name="Content Placeholder 2">
            <a:extLst>
              <a:ext uri="{FF2B5EF4-FFF2-40B4-BE49-F238E27FC236}">
                <a16:creationId xmlns:a16="http://schemas.microsoft.com/office/drawing/2014/main" id="{E6EAE4FE-37F4-4899-B536-7896A80A80F0}"/>
              </a:ext>
            </a:extLst>
          </p:cNvPr>
          <p:cNvSpPr>
            <a:spLocks noGrp="1"/>
          </p:cNvSpPr>
          <p:nvPr>
            <p:ph idx="1"/>
          </p:nvPr>
        </p:nvSpPr>
        <p:spPr>
          <a:xfrm>
            <a:off x="367864" y="3429001"/>
            <a:ext cx="11456272" cy="3089366"/>
          </a:xfrm>
        </p:spPr>
        <p:txBody>
          <a:bodyPr>
            <a:normAutofit/>
          </a:bodyPr>
          <a:lstStyle/>
          <a:p>
            <a:pPr marL="514350" indent="-514350">
              <a:buFont typeface="+mj-lt"/>
              <a:buAutoNum type="arabicPeriod"/>
            </a:pPr>
            <a:r>
              <a:rPr lang="en-US" dirty="0"/>
              <a:t>Facial images are run through the CNN algorithm</a:t>
            </a:r>
          </a:p>
          <a:p>
            <a:pPr marL="514350" indent="-514350">
              <a:buFont typeface="+mj-lt"/>
              <a:buAutoNum type="arabicPeriod"/>
            </a:pPr>
            <a:endParaRPr lang="en-US" dirty="0"/>
          </a:p>
          <a:p>
            <a:pPr marL="514350" indent="-514350">
              <a:buFont typeface="+mj-lt"/>
              <a:buAutoNum type="arabicPeriod"/>
            </a:pPr>
            <a:r>
              <a:rPr lang="en-US" dirty="0"/>
              <a:t>Emotions from all the faces are obtained. MODE is taken to determine to the mostly likely emotion</a:t>
            </a:r>
          </a:p>
          <a:p>
            <a:pPr marL="514350" indent="-514350">
              <a:buFont typeface="+mj-lt"/>
              <a:buAutoNum type="arabicPeriod"/>
            </a:pPr>
            <a:endParaRPr lang="en-US" dirty="0"/>
          </a:p>
          <a:p>
            <a:pPr marL="0" indent="0">
              <a:buNone/>
            </a:pPr>
            <a:r>
              <a:rPr lang="en-US" dirty="0"/>
              <a:t>3.   Results are sent to the Robot using a Serial Bridge (Python to Arduino link)</a:t>
            </a:r>
          </a:p>
        </p:txBody>
      </p:sp>
      <p:pic>
        <p:nvPicPr>
          <p:cNvPr id="3074" name="Picture 2" descr="arushi teach kids">
            <a:extLst>
              <a:ext uri="{FF2B5EF4-FFF2-40B4-BE49-F238E27FC236}">
                <a16:creationId xmlns:a16="http://schemas.microsoft.com/office/drawing/2014/main" id="{9C18B82F-17D6-4581-87A2-F67704E895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59" t="22744" r="5499" b="10236"/>
          <a:stretch/>
        </p:blipFill>
        <p:spPr bwMode="auto">
          <a:xfrm>
            <a:off x="6437591" y="204951"/>
            <a:ext cx="5386546" cy="3089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2378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35B72-C150-46FE-A062-5A1B95D73FD3}"/>
              </a:ext>
            </a:extLst>
          </p:cNvPr>
          <p:cNvSpPr>
            <a:spLocks noGrp="1"/>
          </p:cNvSpPr>
          <p:nvPr>
            <p:ph type="title"/>
          </p:nvPr>
        </p:nvSpPr>
        <p:spPr>
          <a:xfrm>
            <a:off x="2902169" y="168056"/>
            <a:ext cx="5749161" cy="893598"/>
          </a:xfrm>
        </p:spPr>
        <p:txBody>
          <a:bodyPr>
            <a:normAutofit fontScale="90000"/>
          </a:bodyPr>
          <a:lstStyle/>
          <a:p>
            <a:r>
              <a:rPr lang="en-US" sz="6600" b="1" dirty="0">
                <a:solidFill>
                  <a:srgbClr val="FF0000"/>
                </a:solidFill>
              </a:rPr>
              <a:t>Selection of Code</a:t>
            </a:r>
          </a:p>
        </p:txBody>
      </p:sp>
      <p:pic>
        <p:nvPicPr>
          <p:cNvPr id="4" name="Picture 3">
            <a:extLst>
              <a:ext uri="{FF2B5EF4-FFF2-40B4-BE49-F238E27FC236}">
                <a16:creationId xmlns:a16="http://schemas.microsoft.com/office/drawing/2014/main" id="{79970E42-C340-4057-9B9F-F6F744412001}"/>
              </a:ext>
            </a:extLst>
          </p:cNvPr>
          <p:cNvPicPr>
            <a:picLocks noChangeAspect="1"/>
          </p:cNvPicPr>
          <p:nvPr/>
        </p:nvPicPr>
        <p:blipFill rotWithShape="1">
          <a:blip r:embed="rId3"/>
          <a:srcRect l="2845" t="17456" r="50000" b="9176"/>
          <a:stretch/>
        </p:blipFill>
        <p:spPr>
          <a:xfrm>
            <a:off x="6734507" y="1510748"/>
            <a:ext cx="5323603" cy="4656935"/>
          </a:xfrm>
          <a:prstGeom prst="rect">
            <a:avLst/>
          </a:prstGeom>
        </p:spPr>
      </p:pic>
      <p:sp>
        <p:nvSpPr>
          <p:cNvPr id="6" name="TextBox 5">
            <a:extLst>
              <a:ext uri="{FF2B5EF4-FFF2-40B4-BE49-F238E27FC236}">
                <a16:creationId xmlns:a16="http://schemas.microsoft.com/office/drawing/2014/main" id="{566FC0CC-44EE-4407-B2E4-E4056AF34A8C}"/>
              </a:ext>
            </a:extLst>
          </p:cNvPr>
          <p:cNvSpPr txBox="1"/>
          <p:nvPr/>
        </p:nvSpPr>
        <p:spPr>
          <a:xfrm>
            <a:off x="649012" y="1228397"/>
            <a:ext cx="5446987" cy="5478423"/>
          </a:xfrm>
          <a:prstGeom prst="rect">
            <a:avLst/>
          </a:prstGeom>
          <a:noFill/>
        </p:spPr>
        <p:txBody>
          <a:bodyPr wrap="square" rtlCol="0">
            <a:spAutoFit/>
          </a:bodyPr>
          <a:lstStyle/>
          <a:p>
            <a:pPr marL="342900" indent="-342900">
              <a:buFont typeface="Arial" panose="020B0604020202020204" pitchFamily="34" charset="0"/>
              <a:buChar char="•"/>
            </a:pPr>
            <a:r>
              <a:rPr lang="en-US" sz="3500" b="1" dirty="0">
                <a:solidFill>
                  <a:schemeClr val="accent4">
                    <a:lumMod val="75000"/>
                  </a:schemeClr>
                </a:solidFill>
              </a:rPr>
              <a:t>Python</a:t>
            </a:r>
          </a:p>
          <a:p>
            <a:pPr marL="342900" indent="-342900">
              <a:buFont typeface="Arial" panose="020B0604020202020204" pitchFamily="34" charset="0"/>
              <a:buChar char="•"/>
            </a:pPr>
            <a:endParaRPr lang="en-US" sz="3500" b="1" dirty="0">
              <a:solidFill>
                <a:schemeClr val="accent4">
                  <a:lumMod val="75000"/>
                </a:schemeClr>
              </a:solidFill>
            </a:endParaRPr>
          </a:p>
          <a:p>
            <a:pPr marL="342900" indent="-342900">
              <a:buFont typeface="Arial" panose="020B0604020202020204" pitchFamily="34" charset="0"/>
              <a:buChar char="•"/>
            </a:pPr>
            <a:r>
              <a:rPr lang="en-US" sz="3500" b="1" dirty="0">
                <a:solidFill>
                  <a:schemeClr val="accent4">
                    <a:lumMod val="75000"/>
                  </a:schemeClr>
                </a:solidFill>
              </a:rPr>
              <a:t>Google TensorFlow</a:t>
            </a:r>
          </a:p>
          <a:p>
            <a:pPr marL="342900" indent="-342900">
              <a:buFont typeface="Arial" panose="020B0604020202020204" pitchFamily="34" charset="0"/>
              <a:buChar char="•"/>
            </a:pPr>
            <a:endParaRPr lang="en-US" sz="3500" b="1" dirty="0">
              <a:solidFill>
                <a:schemeClr val="accent4">
                  <a:lumMod val="75000"/>
                </a:schemeClr>
              </a:solidFill>
            </a:endParaRPr>
          </a:p>
          <a:p>
            <a:pPr marL="342900" indent="-342900">
              <a:buFont typeface="Arial" panose="020B0604020202020204" pitchFamily="34" charset="0"/>
              <a:buChar char="•"/>
            </a:pPr>
            <a:r>
              <a:rPr lang="en-US" sz="3500" b="1" dirty="0">
                <a:solidFill>
                  <a:schemeClr val="accent4">
                    <a:lumMod val="75000"/>
                  </a:schemeClr>
                </a:solidFill>
              </a:rPr>
              <a:t>Keras</a:t>
            </a:r>
          </a:p>
          <a:p>
            <a:pPr marL="342900" indent="-342900">
              <a:buFont typeface="Arial" panose="020B0604020202020204" pitchFamily="34" charset="0"/>
              <a:buChar char="•"/>
            </a:pPr>
            <a:endParaRPr lang="en-US" sz="3500" b="1" dirty="0">
              <a:solidFill>
                <a:schemeClr val="accent4">
                  <a:lumMod val="75000"/>
                </a:schemeClr>
              </a:solidFill>
            </a:endParaRPr>
          </a:p>
          <a:p>
            <a:pPr marL="342900" indent="-342900">
              <a:buFont typeface="Arial" panose="020B0604020202020204" pitchFamily="34" charset="0"/>
              <a:buChar char="•"/>
            </a:pPr>
            <a:r>
              <a:rPr lang="en-US" sz="3500" b="1" dirty="0">
                <a:solidFill>
                  <a:schemeClr val="accent4">
                    <a:lumMod val="75000"/>
                  </a:schemeClr>
                </a:solidFill>
              </a:rPr>
              <a:t>Open Computer Vision</a:t>
            </a:r>
          </a:p>
          <a:p>
            <a:r>
              <a:rPr lang="en-US" sz="3500" b="1" dirty="0">
                <a:solidFill>
                  <a:schemeClr val="accent4">
                    <a:lumMod val="75000"/>
                  </a:schemeClr>
                </a:solidFill>
              </a:rPr>
              <a:t>   (Open CV)</a:t>
            </a:r>
          </a:p>
          <a:p>
            <a:endParaRPr lang="en-US" sz="3500" b="1" dirty="0">
              <a:solidFill>
                <a:schemeClr val="accent4">
                  <a:lumMod val="75000"/>
                </a:schemeClr>
              </a:solidFill>
            </a:endParaRPr>
          </a:p>
          <a:p>
            <a:pPr marL="457200" indent="-457200">
              <a:buFont typeface="Arial" panose="020B0604020202020204" pitchFamily="34" charset="0"/>
              <a:buChar char="•"/>
            </a:pPr>
            <a:r>
              <a:rPr lang="en-US" sz="3500" b="1" dirty="0">
                <a:solidFill>
                  <a:schemeClr val="accent4">
                    <a:lumMod val="75000"/>
                  </a:schemeClr>
                </a:solidFill>
              </a:rPr>
              <a:t>Arduino</a:t>
            </a:r>
          </a:p>
        </p:txBody>
      </p:sp>
    </p:spTree>
    <p:extLst>
      <p:ext uri="{BB962C8B-B14F-4D97-AF65-F5344CB8AC3E}">
        <p14:creationId xmlns:p14="http://schemas.microsoft.com/office/powerpoint/2010/main" val="2806759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AA421-593A-4750-AE08-4AB2FF22E5FF}"/>
              </a:ext>
            </a:extLst>
          </p:cNvPr>
          <p:cNvSpPr>
            <a:spLocks noGrp="1"/>
          </p:cNvSpPr>
          <p:nvPr>
            <p:ph type="title"/>
          </p:nvPr>
        </p:nvSpPr>
        <p:spPr>
          <a:xfrm>
            <a:off x="473162" y="187716"/>
            <a:ext cx="5799083" cy="1325563"/>
          </a:xfrm>
        </p:spPr>
        <p:txBody>
          <a:bodyPr/>
          <a:lstStyle/>
          <a:p>
            <a:r>
              <a:rPr lang="fr-CA" b="1" dirty="0">
                <a:solidFill>
                  <a:srgbClr val="FF0000"/>
                </a:solidFill>
              </a:rPr>
              <a:t>How I made the Robot?</a:t>
            </a:r>
          </a:p>
        </p:txBody>
      </p:sp>
      <p:pic>
        <p:nvPicPr>
          <p:cNvPr id="2052" name="Picture 4" descr="arduino">
            <a:extLst>
              <a:ext uri="{FF2B5EF4-FFF2-40B4-BE49-F238E27FC236}">
                <a16:creationId xmlns:a16="http://schemas.microsoft.com/office/drawing/2014/main" id="{3A3003BC-1924-4AF3-AF6E-EC1DE37025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6221"/>
          <a:stretch/>
        </p:blipFill>
        <p:spPr bwMode="auto">
          <a:xfrm>
            <a:off x="8074514" y="0"/>
            <a:ext cx="3688878" cy="364569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aking">
            <a:extLst>
              <a:ext uri="{FF2B5EF4-FFF2-40B4-BE49-F238E27FC236}">
                <a16:creationId xmlns:a16="http://schemas.microsoft.com/office/drawing/2014/main" id="{7E74B169-E64D-45B0-827F-CF40B58B46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3201" y="3757643"/>
            <a:ext cx="4137025" cy="308049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9EF9841-968C-49E9-ADF9-220CAD4FB6D1}"/>
              </a:ext>
            </a:extLst>
          </p:cNvPr>
          <p:cNvSpPr txBox="1"/>
          <p:nvPr/>
        </p:nvSpPr>
        <p:spPr>
          <a:xfrm>
            <a:off x="853965" y="1513279"/>
            <a:ext cx="3415747" cy="4893647"/>
          </a:xfrm>
          <a:prstGeom prst="rect">
            <a:avLst/>
          </a:prstGeom>
          <a:noFill/>
        </p:spPr>
        <p:txBody>
          <a:bodyPr wrap="square" rtlCol="0">
            <a:spAutoFit/>
          </a:bodyPr>
          <a:lstStyle/>
          <a:p>
            <a:r>
              <a:rPr lang="fr-CA" sz="2600" b="1" i="1" dirty="0">
                <a:solidFill>
                  <a:schemeClr val="accent2"/>
                </a:solidFill>
              </a:rPr>
              <a:t>Oil container</a:t>
            </a:r>
          </a:p>
          <a:p>
            <a:endParaRPr lang="fr-CA" sz="2600" b="1" i="1" dirty="0">
              <a:solidFill>
                <a:schemeClr val="accent2"/>
              </a:solidFill>
            </a:endParaRPr>
          </a:p>
          <a:p>
            <a:r>
              <a:rPr lang="fr-CA" sz="2600" b="1" i="1" dirty="0">
                <a:solidFill>
                  <a:schemeClr val="accent2"/>
                </a:solidFill>
              </a:rPr>
              <a:t>Pringles chips box</a:t>
            </a:r>
          </a:p>
          <a:p>
            <a:endParaRPr lang="fr-CA" sz="2600" b="1" i="1" dirty="0">
              <a:solidFill>
                <a:schemeClr val="accent2"/>
              </a:solidFill>
            </a:endParaRPr>
          </a:p>
          <a:p>
            <a:r>
              <a:rPr lang="fr-CA" sz="2600" b="1" i="1" dirty="0">
                <a:solidFill>
                  <a:schemeClr val="accent2"/>
                </a:solidFill>
              </a:rPr>
              <a:t>Pool </a:t>
            </a:r>
            <a:r>
              <a:rPr lang="en-CA" sz="2600" b="1" i="1" dirty="0">
                <a:solidFill>
                  <a:schemeClr val="accent2"/>
                </a:solidFill>
              </a:rPr>
              <a:t>noodles</a:t>
            </a:r>
          </a:p>
          <a:p>
            <a:endParaRPr lang="fr-CA" sz="2600" b="1" i="1" dirty="0">
              <a:solidFill>
                <a:schemeClr val="accent2"/>
              </a:solidFill>
            </a:endParaRPr>
          </a:p>
          <a:p>
            <a:r>
              <a:rPr lang="fr-CA" sz="2600" b="1" i="1" dirty="0">
                <a:solidFill>
                  <a:schemeClr val="accent2"/>
                </a:solidFill>
              </a:rPr>
              <a:t>Styrofoam </a:t>
            </a:r>
            <a:r>
              <a:rPr lang="en-CA" sz="2600" b="1" i="1" dirty="0">
                <a:solidFill>
                  <a:schemeClr val="accent2"/>
                </a:solidFill>
              </a:rPr>
              <a:t>ball</a:t>
            </a:r>
          </a:p>
          <a:p>
            <a:r>
              <a:rPr lang="fr-CA" sz="2600" dirty="0"/>
              <a:t>---------------</a:t>
            </a:r>
          </a:p>
          <a:p>
            <a:endParaRPr lang="fr-CA" sz="2600" dirty="0"/>
          </a:p>
          <a:p>
            <a:r>
              <a:rPr lang="fr-CA" sz="2600" b="1" dirty="0">
                <a:solidFill>
                  <a:srgbClr val="0070C0"/>
                </a:solidFill>
              </a:rPr>
              <a:t>Arduino</a:t>
            </a:r>
          </a:p>
          <a:p>
            <a:endParaRPr lang="fr-CA" sz="2600" b="1" dirty="0">
              <a:solidFill>
                <a:srgbClr val="0070C0"/>
              </a:solidFill>
            </a:endParaRPr>
          </a:p>
          <a:p>
            <a:r>
              <a:rPr lang="fr-CA" sz="2600" b="1" dirty="0">
                <a:solidFill>
                  <a:srgbClr val="0070C0"/>
                </a:solidFill>
              </a:rPr>
              <a:t>3 Servos</a:t>
            </a:r>
          </a:p>
        </p:txBody>
      </p:sp>
    </p:spTree>
    <p:extLst>
      <p:ext uri="{BB962C8B-B14F-4D97-AF65-F5344CB8AC3E}">
        <p14:creationId xmlns:p14="http://schemas.microsoft.com/office/powerpoint/2010/main" val="4221319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D80F5B-9ADC-4EAF-9598-3C9ACBB54F41}"/>
              </a:ext>
            </a:extLst>
          </p:cNvPr>
          <p:cNvSpPr txBox="1"/>
          <p:nvPr/>
        </p:nvSpPr>
        <p:spPr>
          <a:xfrm>
            <a:off x="4035972" y="2644170"/>
            <a:ext cx="3783724" cy="1569660"/>
          </a:xfrm>
          <a:prstGeom prst="rect">
            <a:avLst/>
          </a:prstGeom>
          <a:noFill/>
        </p:spPr>
        <p:txBody>
          <a:bodyPr wrap="square" rtlCol="0">
            <a:spAutoFit/>
          </a:bodyPr>
          <a:lstStyle/>
          <a:p>
            <a:r>
              <a:rPr lang="en-US" sz="9600" b="1" dirty="0"/>
              <a:t>DEMO</a:t>
            </a:r>
          </a:p>
        </p:txBody>
      </p:sp>
    </p:spTree>
    <p:extLst>
      <p:ext uri="{BB962C8B-B14F-4D97-AF65-F5344CB8AC3E}">
        <p14:creationId xmlns:p14="http://schemas.microsoft.com/office/powerpoint/2010/main" val="2085662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2BA6834-B85E-4AC8-AF63-E5C81FAB8697}"/>
              </a:ext>
            </a:extLst>
          </p:cNvPr>
          <p:cNvSpPr txBox="1"/>
          <p:nvPr/>
        </p:nvSpPr>
        <p:spPr>
          <a:xfrm>
            <a:off x="7110248" y="2419455"/>
            <a:ext cx="4449587" cy="3046988"/>
          </a:xfrm>
          <a:prstGeom prst="rect">
            <a:avLst/>
          </a:prstGeom>
          <a:noFill/>
        </p:spPr>
        <p:txBody>
          <a:bodyPr wrap="square" rtlCol="0">
            <a:spAutoFit/>
          </a:bodyPr>
          <a:lstStyle/>
          <a:p>
            <a:pPr algn="ctr"/>
            <a:r>
              <a:rPr lang="en-CA" sz="2400" b="1" dirty="0">
                <a:solidFill>
                  <a:srgbClr val="0070C0"/>
                </a:solidFill>
              </a:rPr>
              <a:t>Artash Nath (Grade 8)</a:t>
            </a:r>
          </a:p>
          <a:p>
            <a:pPr algn="ctr"/>
            <a:r>
              <a:rPr lang="en-CA" sz="2400" b="1" dirty="0">
                <a:solidFill>
                  <a:srgbClr val="0070C0"/>
                </a:solidFill>
              </a:rPr>
              <a:t>Arushi Nath (Grade 5)</a:t>
            </a:r>
          </a:p>
          <a:p>
            <a:pPr algn="ctr"/>
            <a:endParaRPr lang="en-CA" sz="2400" dirty="0"/>
          </a:p>
          <a:p>
            <a:pPr algn="ctr"/>
            <a:r>
              <a:rPr lang="en-CA" sz="2400" b="1" dirty="0"/>
              <a:t>Co-Founders</a:t>
            </a:r>
          </a:p>
          <a:p>
            <a:pPr algn="ctr"/>
            <a:r>
              <a:rPr lang="en-CA" sz="2400" b="1" dirty="0"/>
              <a:t>HotPopRobot.com</a:t>
            </a:r>
          </a:p>
          <a:p>
            <a:pPr algn="ctr"/>
            <a:endParaRPr lang="en-CA" sz="2400" dirty="0"/>
          </a:p>
          <a:p>
            <a:pPr algn="ctr"/>
            <a:r>
              <a:rPr lang="en-CA" sz="2400" b="1" i="1" dirty="0"/>
              <a:t>Twitter @wonrobot</a:t>
            </a:r>
            <a:endParaRPr lang="en-CA" sz="2400" b="1" dirty="0"/>
          </a:p>
          <a:p>
            <a:pPr algn="ctr"/>
            <a:endParaRPr lang="en-CA" sz="2400" dirty="0">
              <a:solidFill>
                <a:schemeClr val="tx1">
                  <a:lumMod val="75000"/>
                  <a:lumOff val="25000"/>
                </a:schemeClr>
              </a:solidFill>
            </a:endParaRPr>
          </a:p>
        </p:txBody>
      </p:sp>
      <p:sp>
        <p:nvSpPr>
          <p:cNvPr id="4" name="TextBox 3">
            <a:extLst>
              <a:ext uri="{FF2B5EF4-FFF2-40B4-BE49-F238E27FC236}">
                <a16:creationId xmlns:a16="http://schemas.microsoft.com/office/drawing/2014/main" id="{625E3C26-1694-4573-A663-CF5828E6CFC9}"/>
              </a:ext>
            </a:extLst>
          </p:cNvPr>
          <p:cNvSpPr txBox="1"/>
          <p:nvPr/>
        </p:nvSpPr>
        <p:spPr>
          <a:xfrm>
            <a:off x="7354667" y="5430720"/>
            <a:ext cx="4316848" cy="830997"/>
          </a:xfrm>
          <a:prstGeom prst="rect">
            <a:avLst/>
          </a:prstGeom>
          <a:noFill/>
        </p:spPr>
        <p:txBody>
          <a:bodyPr wrap="square" rtlCol="0">
            <a:spAutoFit/>
          </a:bodyPr>
          <a:lstStyle/>
          <a:p>
            <a:pPr algn="ctr"/>
            <a:r>
              <a:rPr lang="en-CA" sz="2400" b="1" dirty="0">
                <a:solidFill>
                  <a:srgbClr val="FF0000"/>
                </a:solidFill>
              </a:rPr>
              <a:t>Google GDG DevFest </a:t>
            </a:r>
          </a:p>
          <a:p>
            <a:pPr algn="ctr"/>
            <a:r>
              <a:rPr lang="en-CA" sz="2400" b="1" dirty="0">
                <a:solidFill>
                  <a:srgbClr val="FF0000"/>
                </a:solidFill>
              </a:rPr>
              <a:t>Toronto. September 28, 2019</a:t>
            </a:r>
          </a:p>
        </p:txBody>
      </p:sp>
      <p:sp>
        <p:nvSpPr>
          <p:cNvPr id="2" name="TextBox 1">
            <a:extLst>
              <a:ext uri="{FF2B5EF4-FFF2-40B4-BE49-F238E27FC236}">
                <a16:creationId xmlns:a16="http://schemas.microsoft.com/office/drawing/2014/main" id="{B4E0BCCD-5937-4B73-8B39-DD4183CCBE08}"/>
              </a:ext>
            </a:extLst>
          </p:cNvPr>
          <p:cNvSpPr txBox="1"/>
          <p:nvPr/>
        </p:nvSpPr>
        <p:spPr>
          <a:xfrm>
            <a:off x="205723" y="405382"/>
            <a:ext cx="11780553" cy="1446550"/>
          </a:xfrm>
          <a:prstGeom prst="rect">
            <a:avLst/>
          </a:prstGeom>
          <a:noFill/>
        </p:spPr>
        <p:txBody>
          <a:bodyPr wrap="square" rtlCol="0">
            <a:spAutoFit/>
          </a:bodyPr>
          <a:lstStyle/>
          <a:p>
            <a:pPr algn="ctr"/>
            <a:r>
              <a:rPr lang="fr-CA" sz="4400" b="1" dirty="0">
                <a:solidFill>
                  <a:srgbClr val="FF0000"/>
                </a:solidFill>
              </a:rPr>
              <a:t>Using Machine Learning to Predict Facial Emotion</a:t>
            </a:r>
          </a:p>
          <a:p>
            <a:pPr algn="ctr"/>
            <a:r>
              <a:rPr lang="fr-CA" sz="4400" b="1" dirty="0">
                <a:solidFill>
                  <a:srgbClr val="FF0000"/>
                </a:solidFill>
              </a:rPr>
              <a:t>The MARS BOT</a:t>
            </a:r>
          </a:p>
        </p:txBody>
      </p:sp>
      <p:pic>
        <p:nvPicPr>
          <p:cNvPr id="5" name="Picture 4" descr="A group of people posing for the camera&#10;&#10;Description automatically generated">
            <a:extLst>
              <a:ext uri="{FF2B5EF4-FFF2-40B4-BE49-F238E27FC236}">
                <a16:creationId xmlns:a16="http://schemas.microsoft.com/office/drawing/2014/main" id="{9BFC9519-0DE3-4366-A095-88F915C91B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327" y="1885237"/>
            <a:ext cx="6298922" cy="4704750"/>
          </a:xfrm>
          <a:prstGeom prst="rect">
            <a:avLst/>
          </a:prstGeom>
        </p:spPr>
      </p:pic>
    </p:spTree>
    <p:extLst>
      <p:ext uri="{BB962C8B-B14F-4D97-AF65-F5344CB8AC3E}">
        <p14:creationId xmlns:p14="http://schemas.microsoft.com/office/powerpoint/2010/main" val="19080664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1081</TotalTime>
  <Words>309</Words>
  <Application>Microsoft Office PowerPoint</Application>
  <PresentationFormat>Widescreen</PresentationFormat>
  <Paragraphs>96</Paragraphs>
  <Slides>14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We are a Maker Family. Made over 25 Space, Robotics, Arts, Music, Artificial Intelligence related projects. www.HotPopRobot.com</vt:lpstr>
      <vt:lpstr>PowerPoint Presentation</vt:lpstr>
      <vt:lpstr>PowerPoint Presentation</vt:lpstr>
      <vt:lpstr>Image Preparation</vt:lpstr>
      <vt:lpstr>Multiple Images Increase Accuracy of Emotion Detection</vt:lpstr>
      <vt:lpstr>Supervised Machine Learning Convolutional Neural Networks (CNNs)</vt:lpstr>
      <vt:lpstr>How does Convolutional Neural Network (CNN) Work?</vt:lpstr>
      <vt:lpstr>Why is it a Supervised Learning?</vt:lpstr>
      <vt:lpstr>Emotion Recognition</vt:lpstr>
      <vt:lpstr>Selection of Code</vt:lpstr>
      <vt:lpstr>How I made the Robot?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robot robot</dc:creator>
  <cp:lastModifiedBy>Last_Of_Shoppers</cp:lastModifiedBy>
  <cp:revision>4</cp:revision>
  <dcterms:created xsi:type="dcterms:W3CDTF">2019-09-27T21:34:35Z</dcterms:created>
  <dcterms:modified xsi:type="dcterms:W3CDTF">2019-09-28T18:31:07Z</dcterms:modified>
</cp:coreProperties>
</file>