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73" r:id="rId3"/>
    <p:sldId id="274" r:id="rId4"/>
    <p:sldId id="276" r:id="rId5"/>
    <p:sldId id="284" r:id="rId6"/>
    <p:sldId id="277" r:id="rId7"/>
    <p:sldId id="280" r:id="rId8"/>
    <p:sldId id="281" r:id="rId9"/>
    <p:sldId id="275" r:id="rId10"/>
    <p:sldId id="285" r:id="rId11"/>
    <p:sldId id="28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004" autoAdjust="0"/>
    <p:restoredTop sz="93506" autoAdjust="0"/>
  </p:normalViewPr>
  <p:slideViewPr>
    <p:cSldViewPr snapToGrid="0">
      <p:cViewPr varScale="1">
        <p:scale>
          <a:sx n="84" d="100"/>
          <a:sy n="84" d="100"/>
        </p:scale>
        <p:origin x="7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281D2B-7B5C-4A35-9D3E-30810BB9E6C3}" type="datetimeFigureOut">
              <a:rPr lang="en-CA" smtClean="0"/>
              <a:t>2018-11-10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10116-5FCC-4C72-8B29-B68587C4C9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9420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7FB87-7043-4122-B6F6-46035C400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C6C3D-E9A3-4496-8108-2F19B7A3E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DF4478-E49A-4240-BAD6-68DADEA37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257BC-ED95-462D-9197-D99753D6D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1D12B-FAFE-4443-A9C3-45F6F7F1E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533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CFF19-E9DF-46F2-8137-8664D0B57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1A319-D162-4336-8AE6-56E505CFC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1C833-7CBA-4992-9820-3751FEB74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7EEC4-C056-43C4-896D-5D9BC82F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2B363-8DEE-470B-AC63-D9D86ADE1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1685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BCB8E-9340-420D-9422-E3D724F9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D68E1-3EAD-4D6F-BE9A-2DD5193A8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FB0D2-B206-4D16-9E9C-1CA2823BA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02A9C-9B6F-4DD3-8F04-8846588EC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3D905-75B5-46B7-936F-979727832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524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CC0A7-E34A-4642-953B-57F148CD0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BB1A6-9DD8-47BA-BFCE-B1DCF7491A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A5F0E-1CE7-4509-BDED-9EF10CE4B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43D13-41A1-4D31-9FDA-10292E039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6A1FC-5FF3-47E2-BB8E-50BA5780A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C8645A-35CB-4B03-AD2E-B827F2FB5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2990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DF5FD-B973-473E-A7C0-DD46F0990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94E8DE-D7EB-4B7E-B904-A96B3AB3B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D826C-CE9A-4A49-A64D-E04D99356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0534E1-C597-4FF4-9987-85B1D017D7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6FE7CE-6D98-4BD5-8171-DF5E208032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9169F3-608F-48D1-BD01-DFD3B6D6D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2018-11-10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FF265B-5E4B-4B1E-A0B5-2330DA06B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3EB77A-A7B8-4F45-B29B-19A0446BD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6882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04297-4440-48F8-8CBE-978DE78E8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52C287-464D-4D8B-B485-A98807FA5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8ACD31-F4E3-40F4-8236-69D71354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E09885-066B-401F-A58E-27B5439A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4058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E1BBF6-01FE-4CE3-97EA-06D41A53E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2018-11-10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88A8D4-ADCD-4F36-82B8-30E15D2C4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1E03D-3A4B-4E0B-8C7A-A5FEDEBD8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754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58712-9BC9-4828-BCF8-4447F18B5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9DE56-3928-4086-AC35-AC7294068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3BC71-B5FA-4736-9D14-35F14C9E8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9C6755-DE33-46BF-96EF-4C44473A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A03BFD-5C66-4B6C-9BD8-A54DF1C19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7E4BD1-7D16-4218-9A12-CB3515960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7115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12D03-F927-45AD-944B-174884115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1E90E8-A6FA-4D3B-8329-618A17E9D6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DAA5A-139C-4E67-9C82-A405675DD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53F1D-8860-4C9F-AB0F-C6C5FC8B6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5D058-8E46-4D70-B422-1BC7452CD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64BCE-5265-47E4-B672-441B61B7D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409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71ABC-FC91-4091-8919-278A1BA29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CCCB0-12E2-4730-9754-2FFE524665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99FF5-CC63-4B31-9218-57DEF9AE6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5B4DF-82BE-4DE0-9595-B1A630EE4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43475-2C12-467C-A716-10F3A4FD5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97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A16655-7435-4419-9B9B-071B9C528D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CD9B59-FA38-46AD-A14D-062F203633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692E7-BA8F-427E-971B-BFE29D0CC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ECD75-FF88-4A61-8CE9-064A8B322470}" type="datetimeFigureOut">
              <a:rPr lang="en-CA" smtClean="0"/>
              <a:t>2018-11-10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C68CB-54EE-4FE2-8CCA-5E3E1A1C8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75CF5-82C0-4513-B08F-BB0ECC9F1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4114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C638DD-526D-41B7-987D-67F9982D5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7E04A-3E8D-4CD3-934B-699491DED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E33E0-91F5-447C-A363-521DDC0991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ECD75-FF88-4A61-8CE9-064A8B322470}" type="datetimeFigureOut">
              <a:rPr lang="en-CA" smtClean="0"/>
              <a:t>2018-11-10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719BC-82A4-4567-A9E0-8DD3BFEAA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543136-B20D-47BD-8255-CC5A70393B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5DB05-18AF-46F0-BB08-F98B91ABE7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2432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BA6834-B85E-4AC8-AF63-E5C81FAB8697}"/>
              </a:ext>
            </a:extLst>
          </p:cNvPr>
          <p:cNvSpPr txBox="1"/>
          <p:nvPr/>
        </p:nvSpPr>
        <p:spPr>
          <a:xfrm>
            <a:off x="4064976" y="2266987"/>
            <a:ext cx="44529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rgbClr val="0070C0"/>
                </a:solidFill>
              </a:rPr>
              <a:t>Artash Nath (Grade 7)</a:t>
            </a:r>
          </a:p>
          <a:p>
            <a:pPr algn="ctr"/>
            <a:endParaRPr lang="en-CA" sz="2400" dirty="0"/>
          </a:p>
          <a:p>
            <a:pPr algn="ctr"/>
            <a:r>
              <a:rPr lang="en-CA" sz="2400" b="1" dirty="0"/>
              <a:t>Co-Founder</a:t>
            </a:r>
          </a:p>
          <a:p>
            <a:pPr algn="ctr"/>
            <a:r>
              <a:rPr lang="en-CA" sz="2400" b="1" dirty="0"/>
              <a:t>HotPopRobot.com</a:t>
            </a:r>
          </a:p>
          <a:p>
            <a:pPr algn="ctr"/>
            <a:endParaRPr lang="en-CA" sz="2400" dirty="0"/>
          </a:p>
          <a:p>
            <a:pPr algn="ctr"/>
            <a:r>
              <a:rPr lang="en-CA" sz="2400" b="1" i="1" dirty="0"/>
              <a:t>Follow us @wonrobot</a:t>
            </a:r>
            <a:endParaRPr lang="en-CA" sz="2400" b="1" dirty="0"/>
          </a:p>
          <a:p>
            <a:pPr algn="ctr"/>
            <a:endParaRPr lang="en-CA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5E3C26-1694-4573-A663-CF5828E6CFC9}"/>
              </a:ext>
            </a:extLst>
          </p:cNvPr>
          <p:cNvSpPr txBox="1"/>
          <p:nvPr/>
        </p:nvSpPr>
        <p:spPr>
          <a:xfrm>
            <a:off x="4416942" y="5320947"/>
            <a:ext cx="3867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rgbClr val="FF0000"/>
                </a:solidFill>
              </a:rPr>
              <a:t>Ontario Science Centre</a:t>
            </a:r>
          </a:p>
          <a:p>
            <a:pPr algn="ctr"/>
            <a:r>
              <a:rPr lang="en-CA" sz="2400" b="1" dirty="0">
                <a:solidFill>
                  <a:srgbClr val="FF0000"/>
                </a:solidFill>
              </a:rPr>
              <a:t>10 November 2018</a:t>
            </a:r>
          </a:p>
        </p:txBody>
      </p:sp>
      <p:pic>
        <p:nvPicPr>
          <p:cNvPr id="9" name="Content Placeholder 4" descr="A person posing for a picture&#10;&#10;Description generated with very high confidence">
            <a:extLst>
              <a:ext uri="{FF2B5EF4-FFF2-40B4-BE49-F238E27FC236}">
                <a16:creationId xmlns:a16="http://schemas.microsoft.com/office/drawing/2014/main" id="{6CA905C6-E777-4AE9-98ED-212E84597A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74" t="3830"/>
          <a:stretch/>
        </p:blipFill>
        <p:spPr>
          <a:xfrm>
            <a:off x="826476" y="2086845"/>
            <a:ext cx="3166110" cy="3823551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E0BCCD-5937-4B73-8B39-DD4183CCBE08}"/>
              </a:ext>
            </a:extLst>
          </p:cNvPr>
          <p:cNvSpPr txBox="1"/>
          <p:nvPr/>
        </p:nvSpPr>
        <p:spPr>
          <a:xfrm>
            <a:off x="834096" y="336411"/>
            <a:ext cx="1075592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400" b="1" dirty="0">
                <a:solidFill>
                  <a:srgbClr val="FF0000"/>
                </a:solidFill>
              </a:rPr>
              <a:t>Science a Human Right: </a:t>
            </a:r>
            <a:r>
              <a:rPr lang="fr-CA" sz="3400" b="1" dirty="0" err="1">
                <a:solidFill>
                  <a:srgbClr val="FF0000"/>
                </a:solidFill>
              </a:rPr>
              <a:t>Dream</a:t>
            </a:r>
            <a:r>
              <a:rPr lang="fr-CA" sz="3400" b="1" dirty="0">
                <a:solidFill>
                  <a:srgbClr val="FF0000"/>
                </a:solidFill>
              </a:rPr>
              <a:t> Big and </a:t>
            </a:r>
            <a:r>
              <a:rPr lang="fr-CA" sz="3400" b="1" dirty="0" err="1">
                <a:solidFill>
                  <a:srgbClr val="FF0000"/>
                </a:solidFill>
              </a:rPr>
              <a:t>Every</a:t>
            </a:r>
            <a:r>
              <a:rPr lang="fr-CA" sz="3400" b="1" dirty="0">
                <a:solidFill>
                  <a:srgbClr val="FF0000"/>
                </a:solidFill>
              </a:rPr>
              <a:t> Kid </a:t>
            </a:r>
            <a:r>
              <a:rPr lang="fr-CA" sz="3400" b="1" dirty="0" err="1">
                <a:solidFill>
                  <a:srgbClr val="FF0000"/>
                </a:solidFill>
              </a:rPr>
              <a:t>Should</a:t>
            </a:r>
            <a:r>
              <a:rPr lang="fr-CA" sz="3400" b="1" dirty="0">
                <a:solidFill>
                  <a:srgbClr val="FF0000"/>
                </a:solidFill>
              </a:rPr>
              <a:t> have Access to Science</a:t>
            </a:r>
          </a:p>
        </p:txBody>
      </p:sp>
      <p:pic>
        <p:nvPicPr>
          <p:cNvPr id="6146" name="Picture 2" descr="Image result for international science centre and science museum day">
            <a:extLst>
              <a:ext uri="{FF2B5EF4-FFF2-40B4-BE49-F238E27FC236}">
                <a16:creationId xmlns:a16="http://schemas.microsoft.com/office/drawing/2014/main" id="{60946391-69BB-43E9-874D-62A9F90BD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303" y="2086845"/>
            <a:ext cx="3124717" cy="344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928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BA6834-B85E-4AC8-AF63-E5C81FAB8697}"/>
              </a:ext>
            </a:extLst>
          </p:cNvPr>
          <p:cNvSpPr txBox="1"/>
          <p:nvPr/>
        </p:nvSpPr>
        <p:spPr>
          <a:xfrm>
            <a:off x="592455" y="320309"/>
            <a:ext cx="110070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400" b="1" dirty="0">
                <a:solidFill>
                  <a:srgbClr val="FF0000"/>
                </a:solidFill>
              </a:rPr>
              <a:t>100 AD: The Ptolemaic Model of our Universe</a:t>
            </a:r>
            <a:endParaRPr lang="en-CA" sz="44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44624E-2C2B-4385-8244-67A5FB1F2904}"/>
              </a:ext>
            </a:extLst>
          </p:cNvPr>
          <p:cNvSpPr txBox="1"/>
          <p:nvPr/>
        </p:nvSpPr>
        <p:spPr>
          <a:xfrm>
            <a:off x="1725930" y="1139874"/>
            <a:ext cx="101269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600" b="1" i="1" dirty="0">
                <a:solidFill>
                  <a:srgbClr val="FF0000"/>
                </a:solidFill>
              </a:rPr>
              <a:t>The Earth is stationary and at the Centre.</a:t>
            </a:r>
          </a:p>
          <a:p>
            <a:pPr algn="ctr"/>
            <a:r>
              <a:rPr lang="en-CA" sz="2600" b="1" i="1" dirty="0">
                <a:solidFill>
                  <a:srgbClr val="FF0000"/>
                </a:solidFill>
              </a:rPr>
              <a:t>The Sun and the other planets revolved around the Earth</a:t>
            </a:r>
            <a:endParaRPr lang="en-CA" sz="2600" i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9A4E98-15A8-4A20-9B5A-EBCEE2FB091B}"/>
              </a:ext>
            </a:extLst>
          </p:cNvPr>
          <p:cNvSpPr txBox="1"/>
          <p:nvPr/>
        </p:nvSpPr>
        <p:spPr>
          <a:xfrm>
            <a:off x="5067300" y="2539097"/>
            <a:ext cx="64198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/>
              <a:t>The model remained unchallenged for 1400 years even when Observations did not match the Predictions by the Model!</a:t>
            </a:r>
          </a:p>
          <a:p>
            <a:pPr algn="ctr"/>
            <a:endParaRPr lang="en-CA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CA" sz="2400" b="1" i="1" dirty="0">
                <a:solidFill>
                  <a:srgbClr val="00B0F0"/>
                </a:solidFill>
              </a:rPr>
              <a:t>Why?</a:t>
            </a:r>
          </a:p>
          <a:p>
            <a:pPr algn="ctr"/>
            <a:r>
              <a:rPr lang="en-CA" sz="2400" b="1" i="1" dirty="0">
                <a:solidFill>
                  <a:srgbClr val="00B0F0"/>
                </a:solidFill>
              </a:rPr>
              <a:t>Earth has a special place in the Universe</a:t>
            </a:r>
          </a:p>
          <a:p>
            <a:pPr algn="ctr"/>
            <a:endParaRPr lang="en-CA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CA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Model was believed by so many people that it was difficult to accept anything different!</a:t>
            </a:r>
          </a:p>
          <a:p>
            <a:pPr algn="ctr"/>
            <a:endParaRPr lang="en-CA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32" name="Picture 8" descr="Image result for ptolemaic model">
            <a:extLst>
              <a:ext uri="{FF2B5EF4-FFF2-40B4-BE49-F238E27FC236}">
                <a16:creationId xmlns:a16="http://schemas.microsoft.com/office/drawing/2014/main" id="{153AED26-2326-4D75-8D6E-4BC4C41A6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54287"/>
            <a:ext cx="4939411" cy="438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888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BA6834-B85E-4AC8-AF63-E5C81FAB8697}"/>
              </a:ext>
            </a:extLst>
          </p:cNvPr>
          <p:cNvSpPr txBox="1"/>
          <p:nvPr/>
        </p:nvSpPr>
        <p:spPr>
          <a:xfrm>
            <a:off x="91440" y="210681"/>
            <a:ext cx="116700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400" b="1" dirty="0">
                <a:solidFill>
                  <a:srgbClr val="FF0000"/>
                </a:solidFill>
              </a:rPr>
              <a:t>1500 AD: Copernicus and Galileo Model</a:t>
            </a:r>
            <a:endParaRPr lang="en-CA" sz="44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44624E-2C2B-4385-8244-67A5FB1F2904}"/>
              </a:ext>
            </a:extLst>
          </p:cNvPr>
          <p:cNvSpPr txBox="1"/>
          <p:nvPr/>
        </p:nvSpPr>
        <p:spPr>
          <a:xfrm>
            <a:off x="571500" y="980122"/>
            <a:ext cx="100355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600" b="1" i="1" dirty="0">
                <a:solidFill>
                  <a:srgbClr val="FF0000"/>
                </a:solidFill>
              </a:rPr>
              <a:t>The Sun is at the Centre and other planets revolve around the Earth</a:t>
            </a:r>
            <a:endParaRPr lang="en-CA" sz="2600" i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9A4E98-15A8-4A20-9B5A-EBCEE2FB091B}"/>
              </a:ext>
            </a:extLst>
          </p:cNvPr>
          <p:cNvSpPr txBox="1"/>
          <p:nvPr/>
        </p:nvSpPr>
        <p:spPr>
          <a:xfrm>
            <a:off x="5017770" y="1627822"/>
            <a:ext cx="67437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/>
              <a:t>The model met Resistance.</a:t>
            </a:r>
          </a:p>
          <a:p>
            <a:pPr algn="ctr"/>
            <a:endParaRPr lang="en-CA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CA" sz="2400" b="1" i="1" dirty="0">
                <a:solidFill>
                  <a:srgbClr val="00B0F0"/>
                </a:solidFill>
              </a:rPr>
              <a:t>Why?</a:t>
            </a:r>
          </a:p>
          <a:p>
            <a:pPr algn="ctr"/>
            <a:r>
              <a:rPr lang="en-CA" sz="2400" b="1" i="1" dirty="0">
                <a:solidFill>
                  <a:srgbClr val="00B0F0"/>
                </a:solidFill>
              </a:rPr>
              <a:t>Earth has </a:t>
            </a:r>
            <a:r>
              <a:rPr lang="en-CA" sz="2400" b="1" i="1" u="sng" dirty="0">
                <a:solidFill>
                  <a:srgbClr val="00B0F0"/>
                </a:solidFill>
              </a:rPr>
              <a:t>NO </a:t>
            </a:r>
            <a:r>
              <a:rPr lang="en-CA" sz="2400" b="1" i="1" dirty="0">
                <a:solidFill>
                  <a:srgbClr val="00B0F0"/>
                </a:solidFill>
              </a:rPr>
              <a:t>special place in the Universe</a:t>
            </a:r>
          </a:p>
          <a:p>
            <a:pPr algn="ctr"/>
            <a:endParaRPr lang="en-CA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CA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Model was not accepted by People . </a:t>
            </a:r>
          </a:p>
          <a:p>
            <a:pPr algn="ctr"/>
            <a:endParaRPr lang="en-CA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CA" sz="3000" dirty="0"/>
              <a:t>Galileo was convicted of a “strong suspicion of heresy” - for challenging popular views!</a:t>
            </a:r>
          </a:p>
          <a:p>
            <a:pPr algn="ctr"/>
            <a:endParaRPr lang="en-CA" sz="3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CA" sz="3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Science was not always a Human Right!</a:t>
            </a:r>
            <a:endParaRPr lang="en-CA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098" name="Picture 2" descr="Image result for galileo model">
            <a:extLst>
              <a:ext uri="{FF2B5EF4-FFF2-40B4-BE49-F238E27FC236}">
                <a16:creationId xmlns:a16="http://schemas.microsoft.com/office/drawing/2014/main" id="{9E56A58A-197F-4E7B-A782-ED421BDA2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2022158"/>
            <a:ext cx="4635668" cy="402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777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19ED9-688E-452C-AD27-BBFCCFA27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900" y="128268"/>
            <a:ext cx="10886440" cy="1498273"/>
          </a:xfrm>
        </p:spPr>
        <p:txBody>
          <a:bodyPr>
            <a:normAutofit/>
          </a:bodyPr>
          <a:lstStyle/>
          <a:p>
            <a:r>
              <a:rPr lang="en-CA" sz="3400" b="1" dirty="0">
                <a:solidFill>
                  <a:srgbClr val="FF0000"/>
                </a:solidFill>
                <a:latin typeface="+mn-lt"/>
              </a:rPr>
              <a:t>2014: My First Space Event</a:t>
            </a:r>
            <a:br>
              <a:rPr lang="en-CA" sz="3400" b="1" dirty="0">
                <a:solidFill>
                  <a:srgbClr val="FF0000"/>
                </a:solidFill>
                <a:latin typeface="+mn-lt"/>
              </a:rPr>
            </a:br>
            <a:r>
              <a:rPr lang="en-CA" sz="3400" b="1" dirty="0">
                <a:solidFill>
                  <a:srgbClr val="FF0000"/>
                </a:solidFill>
                <a:latin typeface="+mn-lt"/>
              </a:rPr>
              <a:t>NASA </a:t>
            </a:r>
            <a:r>
              <a:rPr lang="en-CA" sz="3400" b="1" dirty="0" err="1">
                <a:solidFill>
                  <a:srgbClr val="FF0000"/>
                </a:solidFill>
                <a:latin typeface="+mn-lt"/>
              </a:rPr>
              <a:t>SpaceApps</a:t>
            </a:r>
            <a:r>
              <a:rPr lang="en-CA" sz="3400" b="1" dirty="0">
                <a:solidFill>
                  <a:srgbClr val="FF0000"/>
                </a:solidFill>
                <a:latin typeface="+mn-lt"/>
              </a:rPr>
              <a:t> Challenge at the Ontario Science Centre</a:t>
            </a:r>
          </a:p>
        </p:txBody>
      </p:sp>
      <p:sp>
        <p:nvSpPr>
          <p:cNvPr id="4" name="AutoShape 6" descr="https://pbs.twimg.com/media/BlI2uczCEAA5xhr.jpg:large">
            <a:extLst>
              <a:ext uri="{FF2B5EF4-FFF2-40B4-BE49-F238E27FC236}">
                <a16:creationId xmlns:a16="http://schemas.microsoft.com/office/drawing/2014/main" id="{69771656-27C6-4829-B98D-940A465BAD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42F728-0265-4779-A9BC-CF8FE1448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071" y="1708126"/>
            <a:ext cx="5231182" cy="39233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34569D-0235-4711-9934-BEB2F84FF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647" y="1724693"/>
            <a:ext cx="2428764" cy="39233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DFC49E-BCEE-49A6-850D-3028E6081C2D}"/>
              </a:ext>
            </a:extLst>
          </p:cNvPr>
          <p:cNvSpPr txBox="1"/>
          <p:nvPr/>
        </p:nvSpPr>
        <p:spPr>
          <a:xfrm>
            <a:off x="1043146" y="5746234"/>
            <a:ext cx="3922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Building </a:t>
            </a:r>
            <a:r>
              <a:rPr lang="en-CA" sz="2000" b="1" dirty="0" err="1"/>
              <a:t>CuriousBot</a:t>
            </a:r>
            <a:r>
              <a:rPr lang="en-CA" sz="2000" b="1" dirty="0"/>
              <a:t> Rover: </a:t>
            </a:r>
          </a:p>
          <a:p>
            <a:r>
              <a:rPr lang="en-CA" sz="2000" b="1" dirty="0"/>
              <a:t>detects obstacles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43559F-438F-4EC7-9325-297FD39DA579}"/>
              </a:ext>
            </a:extLst>
          </p:cNvPr>
          <p:cNvSpPr txBox="1"/>
          <p:nvPr/>
        </p:nvSpPr>
        <p:spPr>
          <a:xfrm>
            <a:off x="5814854" y="5797034"/>
            <a:ext cx="533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Winning my First NASA Space Apps Challenge at the Ontario Science Centre</a:t>
            </a:r>
          </a:p>
        </p:txBody>
      </p:sp>
    </p:spTree>
    <p:extLst>
      <p:ext uri="{BB962C8B-B14F-4D97-AF65-F5344CB8AC3E}">
        <p14:creationId xmlns:p14="http://schemas.microsoft.com/office/powerpoint/2010/main" val="3583908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B8562-C0CE-4A64-9FBA-DC3A37C2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90" y="250825"/>
            <a:ext cx="11163300" cy="686435"/>
          </a:xfrm>
        </p:spPr>
        <p:txBody>
          <a:bodyPr>
            <a:normAutofit fontScale="90000"/>
          </a:bodyPr>
          <a:lstStyle/>
          <a:p>
            <a:r>
              <a:rPr lang="fr-CA" dirty="0" err="1">
                <a:solidFill>
                  <a:srgbClr val="FF0000"/>
                </a:solidFill>
                <a:latin typeface="+mn-lt"/>
              </a:rPr>
              <a:t>Dreaming</a:t>
            </a:r>
            <a:r>
              <a:rPr lang="fr-CA" dirty="0">
                <a:solidFill>
                  <a:srgbClr val="FF0000"/>
                </a:solidFill>
                <a:latin typeface="+mn-lt"/>
              </a:rPr>
              <a:t> of Stars… to </a:t>
            </a:r>
            <a:r>
              <a:rPr lang="fr-CA" dirty="0" err="1">
                <a:solidFill>
                  <a:srgbClr val="FF0000"/>
                </a:solidFill>
                <a:latin typeface="+mn-lt"/>
              </a:rPr>
              <a:t>learn</a:t>
            </a:r>
            <a:r>
              <a:rPr lang="fr-CA" dirty="0">
                <a:solidFill>
                  <a:srgbClr val="FF0000"/>
                </a:solidFill>
                <a:latin typeface="+mn-lt"/>
              </a:rPr>
              <a:t> more about </a:t>
            </a:r>
            <a:r>
              <a:rPr lang="fr-CA" dirty="0" err="1">
                <a:solidFill>
                  <a:srgbClr val="FF0000"/>
                </a:solidFill>
                <a:latin typeface="+mn-lt"/>
              </a:rPr>
              <a:t>them</a:t>
            </a:r>
            <a:r>
              <a:rPr lang="fr-CA" dirty="0">
                <a:solidFill>
                  <a:srgbClr val="FF0000"/>
                </a:solidFill>
                <a:latin typeface="+mn-lt"/>
              </a:rPr>
              <a:t>!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1912877D-8C38-41DD-87BA-016C5CC5B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41" y="4017982"/>
            <a:ext cx="3135461" cy="2352528"/>
          </a:xfrm>
          <a:prstGeom prst="rect">
            <a:avLst/>
          </a:prstGeom>
        </p:spPr>
      </p:pic>
      <p:pic>
        <p:nvPicPr>
          <p:cNvPr id="7" name="Picture 6" descr="A close up of a whiteboard&#10;&#10;Description automatically generated">
            <a:extLst>
              <a:ext uri="{FF2B5EF4-FFF2-40B4-BE49-F238E27FC236}">
                <a16:creationId xmlns:a16="http://schemas.microsoft.com/office/drawing/2014/main" id="{AE65AB95-F2B2-4BFD-B02E-2E7C751C3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0" y="1121410"/>
            <a:ext cx="2979818" cy="23075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24E0AD-68A4-4D4D-A10A-ADA7AA89CE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416" y="1121410"/>
            <a:ext cx="3076786" cy="23075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79368E-56D8-4A70-B3F5-9EFD68FC91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402" y="1121410"/>
            <a:ext cx="3076787" cy="23075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FB3181-B252-4F5B-913F-6F2C7C46C5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450" y="3875185"/>
            <a:ext cx="3327099" cy="24953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B69A83B-C43D-4A0C-96D3-6D03BA322C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176" y="3924115"/>
            <a:ext cx="3647014" cy="24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96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203" y="211306"/>
            <a:ext cx="11070449" cy="794333"/>
          </a:xfrm>
        </p:spPr>
        <p:txBody>
          <a:bodyPr>
            <a:noAutofit/>
          </a:bodyPr>
          <a:lstStyle/>
          <a:p>
            <a:r>
              <a:rPr lang="en-US" sz="3500" b="1" dirty="0">
                <a:solidFill>
                  <a:srgbClr val="00B0F0"/>
                </a:solidFill>
              </a:rPr>
              <a:t>I am a Maker.       Making Space Projects since I was 5 years</a:t>
            </a:r>
            <a:endParaRPr lang="en-CA" sz="3500" b="1" i="1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99520" y="4090698"/>
            <a:ext cx="2874751" cy="21476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/>
          <a:stretch/>
        </p:blipFill>
        <p:spPr>
          <a:xfrm>
            <a:off x="3338248" y="1223005"/>
            <a:ext cx="1959587" cy="22917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428" y="1303593"/>
            <a:ext cx="2609641" cy="19572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0" y="6238306"/>
            <a:ext cx="28747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accent2"/>
                </a:solidFill>
              </a:rPr>
              <a:t>Canada Arm 2017</a:t>
            </a:r>
            <a:endParaRPr lang="en-CA" sz="2600" dirty="0">
              <a:solidFill>
                <a:schemeClr val="accent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51240" y="3219922"/>
            <a:ext cx="339835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chemeClr val="accent2"/>
                </a:solidFill>
              </a:rPr>
              <a:t>Saturn V Rocket 2015</a:t>
            </a:r>
            <a:endParaRPr lang="en-CA" sz="2600" dirty="0">
              <a:solidFill>
                <a:schemeClr val="accent2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554" y="4123360"/>
            <a:ext cx="2666219" cy="199077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81" y="4149833"/>
            <a:ext cx="1565874" cy="209969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043646" y="6238306"/>
            <a:ext cx="26662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accent2"/>
                </a:solidFill>
              </a:rPr>
              <a:t>MARS Rover 2016</a:t>
            </a:r>
            <a:endParaRPr lang="en-CA" sz="2600" dirty="0">
              <a:solidFill>
                <a:schemeClr val="accent2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27" y="1234844"/>
            <a:ext cx="1707327" cy="227990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92883" y="6238306"/>
            <a:ext cx="28004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accent2"/>
                </a:solidFill>
              </a:rPr>
              <a:t>Astro Health 2015</a:t>
            </a:r>
            <a:endParaRPr lang="en-CA" sz="2600" dirty="0">
              <a:solidFill>
                <a:schemeClr val="accent2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42409" y="3493764"/>
            <a:ext cx="339835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chemeClr val="accent2"/>
                </a:solidFill>
              </a:rPr>
              <a:t>Galactic Bot 2015  </a:t>
            </a:r>
            <a:endParaRPr lang="en-CA" sz="2600" dirty="0">
              <a:solidFill>
                <a:schemeClr val="accent2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965410" y="3047488"/>
            <a:ext cx="322659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chemeClr val="accent2"/>
                </a:solidFill>
              </a:rPr>
              <a:t>Astro Gesture Sensing Helmet 2015</a:t>
            </a:r>
            <a:endParaRPr lang="en-CA" sz="2600" dirty="0">
              <a:solidFill>
                <a:schemeClr val="accent2"/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9591" y="1147849"/>
            <a:ext cx="2530902" cy="1957231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270650" y="3495964"/>
            <a:ext cx="272268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chemeClr val="accent2"/>
                </a:solidFill>
              </a:rPr>
              <a:t>Curious Bot 2014</a:t>
            </a:r>
            <a:endParaRPr lang="en-CA" sz="2600" dirty="0">
              <a:solidFill>
                <a:schemeClr val="accent2"/>
              </a:solidFill>
            </a:endParaRPr>
          </a:p>
        </p:txBody>
      </p:sp>
      <p:pic>
        <p:nvPicPr>
          <p:cNvPr id="1028" name="Picture 4" descr="Carbondale train">
            <a:extLst>
              <a:ext uri="{FF2B5EF4-FFF2-40B4-BE49-F238E27FC236}">
                <a16:creationId xmlns:a16="http://schemas.microsoft.com/office/drawing/2014/main" id="{FF3F8DCB-A446-4445-8FE6-352ACAB37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9591" y="4036416"/>
            <a:ext cx="2878628" cy="214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EA72C81-E209-4347-B07A-40656481BFFF}"/>
              </a:ext>
            </a:extLst>
          </p:cNvPr>
          <p:cNvSpPr txBox="1"/>
          <p:nvPr/>
        </p:nvSpPr>
        <p:spPr>
          <a:xfrm>
            <a:off x="9460406" y="6222124"/>
            <a:ext cx="2413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accent2"/>
                </a:solidFill>
              </a:rPr>
              <a:t>Solar-X 2017</a:t>
            </a:r>
            <a:endParaRPr lang="en-CA" sz="2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4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DF2AC-2BDE-4263-A83D-11752F86D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" y="64869"/>
            <a:ext cx="11330955" cy="798699"/>
          </a:xfrm>
        </p:spPr>
        <p:txBody>
          <a:bodyPr>
            <a:normAutofit/>
          </a:bodyPr>
          <a:lstStyle/>
          <a:p>
            <a:r>
              <a:rPr lang="en-CA" sz="3400" b="1" dirty="0">
                <a:solidFill>
                  <a:srgbClr val="FF0000"/>
                </a:solidFill>
                <a:latin typeface="+mn-lt"/>
              </a:rPr>
              <a:t>Presenting and Giving Demo of my Science Projects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17048D-45C6-413F-BDBE-030655F5BB63}"/>
              </a:ext>
            </a:extLst>
          </p:cNvPr>
          <p:cNvSpPr txBox="1"/>
          <p:nvPr/>
        </p:nvSpPr>
        <p:spPr>
          <a:xfrm>
            <a:off x="9398978" y="4692595"/>
            <a:ext cx="24229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Love sharing my experiences with other kids and parents</a:t>
            </a:r>
          </a:p>
        </p:txBody>
      </p:sp>
      <p:sp>
        <p:nvSpPr>
          <p:cNvPr id="7" name="AutoShape 4" descr="https://pbs.twimg.com/media/DR0NQe1VoAABmdy.jpg">
            <a:extLst>
              <a:ext uri="{FF2B5EF4-FFF2-40B4-BE49-F238E27FC236}">
                <a16:creationId xmlns:a16="http://schemas.microsoft.com/office/drawing/2014/main" id="{3CA600AC-2E06-486D-B017-51F2C4619C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483EB9-12A4-4DE8-928E-A349DAFE4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52" y="1422400"/>
            <a:ext cx="4560502" cy="4762500"/>
          </a:xfrm>
          <a:prstGeom prst="rect">
            <a:avLst/>
          </a:prstGeom>
        </p:spPr>
      </p:pic>
      <p:sp>
        <p:nvSpPr>
          <p:cNvPr id="10" name="AutoShape 6" descr="https://pbs.twimg.com/media/DEOaVXIXsAETfkz.jpg">
            <a:extLst>
              <a:ext uri="{FF2B5EF4-FFF2-40B4-BE49-F238E27FC236}">
                <a16:creationId xmlns:a16="http://schemas.microsoft.com/office/drawing/2014/main" id="{3329D2AC-0162-45FF-92EB-1861A6D8D2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D4B4A7-ABF6-4280-AC24-FF188A7C6637}"/>
              </a:ext>
            </a:extLst>
          </p:cNvPr>
          <p:cNvSpPr txBox="1"/>
          <p:nvPr/>
        </p:nvSpPr>
        <p:spPr>
          <a:xfrm>
            <a:off x="5143031" y="1226720"/>
            <a:ext cx="24969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dirty="0"/>
              <a:t>Giving a demonstration of my project in community events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98BACB-F307-40FF-AB1C-97CE644E5B25}"/>
              </a:ext>
            </a:extLst>
          </p:cNvPr>
          <p:cNvSpPr txBox="1"/>
          <p:nvPr/>
        </p:nvSpPr>
        <p:spPr>
          <a:xfrm>
            <a:off x="572785" y="6146800"/>
            <a:ext cx="3453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/>
              <a:t>Front page coverage of the </a:t>
            </a:r>
          </a:p>
          <a:p>
            <a:pPr algn="ctr"/>
            <a:r>
              <a:rPr lang="en-CA" b="1" dirty="0"/>
              <a:t>Solar-X project</a:t>
            </a:r>
          </a:p>
        </p:txBody>
      </p:sp>
      <p:pic>
        <p:nvPicPr>
          <p:cNvPr id="11" name="Picture 10" descr="A group of people in a room&#10;&#10;Description automatically generated">
            <a:extLst>
              <a:ext uri="{FF2B5EF4-FFF2-40B4-BE49-F238E27FC236}">
                <a16:creationId xmlns:a16="http://schemas.microsoft.com/office/drawing/2014/main" id="{D47B081B-A3D0-46F4-87CC-0ACE681FC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929" y="3746480"/>
            <a:ext cx="3868501" cy="2889436"/>
          </a:xfrm>
          <a:prstGeom prst="rect">
            <a:avLst/>
          </a:prstGeom>
        </p:spPr>
      </p:pic>
      <p:pic>
        <p:nvPicPr>
          <p:cNvPr id="3" name="Picture 2" descr="explain1">
            <a:extLst>
              <a:ext uri="{FF2B5EF4-FFF2-40B4-BE49-F238E27FC236}">
                <a16:creationId xmlns:a16="http://schemas.microsoft.com/office/drawing/2014/main" id="{469EF480-D858-4910-8D33-3115F8514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690" y="769347"/>
            <a:ext cx="3497580" cy="2613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898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49E1E-2DAF-471D-9204-03B1A1C78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50" y="469900"/>
            <a:ext cx="11212830" cy="841375"/>
          </a:xfrm>
        </p:spPr>
        <p:txBody>
          <a:bodyPr>
            <a:normAutofit/>
          </a:bodyPr>
          <a:lstStyle/>
          <a:p>
            <a:pPr algn="ctr"/>
            <a:r>
              <a:rPr lang="en-CA" b="1" dirty="0">
                <a:solidFill>
                  <a:srgbClr val="FF0000"/>
                </a:solidFill>
              </a:rPr>
              <a:t>Join a local Science Club, Museum or Organisation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51EBB5-33D4-47E3-AA65-A842ACCB73A0}"/>
              </a:ext>
            </a:extLst>
          </p:cNvPr>
          <p:cNvSpPr txBox="1"/>
          <p:nvPr/>
        </p:nvSpPr>
        <p:spPr>
          <a:xfrm>
            <a:off x="5077897" y="1853987"/>
            <a:ext cx="687788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000" dirty="0"/>
              <a:t>Organisations in Toronto from where I </a:t>
            </a:r>
          </a:p>
          <a:p>
            <a:r>
              <a:rPr lang="en-CA" sz="3000" dirty="0"/>
              <a:t>learned about Space, Satellites and Coding, and to keep dreaming and doing!</a:t>
            </a:r>
          </a:p>
          <a:p>
            <a:endParaRPr lang="en-CA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000" dirty="0"/>
              <a:t>Ontario Science Centre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000" dirty="0"/>
              <a:t>Royal Astronomical Society of Canada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000" dirty="0"/>
              <a:t>Kids Code Jeunesse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000" dirty="0" err="1"/>
              <a:t>Coderdojo</a:t>
            </a:r>
            <a:endParaRPr lang="en-CA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000" dirty="0"/>
              <a:t>Students for the Exploration and Development of Space (SEDS Canada)</a:t>
            </a:r>
          </a:p>
        </p:txBody>
      </p:sp>
      <p:pic>
        <p:nvPicPr>
          <p:cNvPr id="10" name="Picture 9" descr="A group of people around each other&#10;&#10;Description automatically generated">
            <a:extLst>
              <a:ext uri="{FF2B5EF4-FFF2-40B4-BE49-F238E27FC236}">
                <a16:creationId xmlns:a16="http://schemas.microsoft.com/office/drawing/2014/main" id="{008304AD-3142-41D8-B30B-7FE5CF9F7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" y="2137410"/>
            <a:ext cx="4634019" cy="346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477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BA6834-B85E-4AC8-AF63-E5C81FAB8697}"/>
              </a:ext>
            </a:extLst>
          </p:cNvPr>
          <p:cNvSpPr txBox="1"/>
          <p:nvPr/>
        </p:nvSpPr>
        <p:spPr>
          <a:xfrm>
            <a:off x="190004" y="137161"/>
            <a:ext cx="6610846" cy="1028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How to make Science a Human Right?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9A4E98-15A8-4A20-9B5A-EBCEE2FB091B}"/>
              </a:ext>
            </a:extLst>
          </p:cNvPr>
          <p:cNvSpPr txBox="1"/>
          <p:nvPr/>
        </p:nvSpPr>
        <p:spPr>
          <a:xfrm>
            <a:off x="317888" y="1165861"/>
            <a:ext cx="6016486" cy="54406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/>
              <a:t>Encourage asking Questions- WHY?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5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/>
              <a:t>Provide scientific tools to conduct experiments to ask questions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5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/>
              <a:t>Customise</a:t>
            </a:r>
            <a:r>
              <a:rPr lang="en-US" sz="2500" dirty="0"/>
              <a:t> Learning to children’s interest and passion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5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/>
              <a:t>Have a Vision where children can become creators and scientists and not just consumers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5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/>
              <a:t>Think Big! Solve Challenges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500" dirty="0"/>
          </a:p>
        </p:txBody>
      </p:sp>
      <p:pic>
        <p:nvPicPr>
          <p:cNvPr id="3" name="Picture 2" descr="A picture containing sky, object, telescope, outdoor&#10;&#10;Description automatically generated">
            <a:extLst>
              <a:ext uri="{FF2B5EF4-FFF2-40B4-BE49-F238E27FC236}">
                <a16:creationId xmlns:a16="http://schemas.microsoft.com/office/drawing/2014/main" id="{B75662CB-4038-4E3D-943C-4E16A01F9B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74" b="-2"/>
          <a:stretch/>
        </p:blipFill>
        <p:spPr>
          <a:xfrm>
            <a:off x="6934368" y="10"/>
            <a:ext cx="5257631" cy="4773871"/>
          </a:xfrm>
          <a:prstGeom prst="rect">
            <a:avLst/>
          </a:prstGeom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03071C-949F-4611-9095-AC5C63474A5E}"/>
              </a:ext>
            </a:extLst>
          </p:cNvPr>
          <p:cNvSpPr txBox="1"/>
          <p:nvPr/>
        </p:nvSpPr>
        <p:spPr>
          <a:xfrm>
            <a:off x="7292340" y="4773881"/>
            <a:ext cx="4840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 err="1"/>
              <a:t>Artash</a:t>
            </a:r>
            <a:r>
              <a:rPr lang="fr-CA" i="1" dirty="0"/>
              <a:t> </a:t>
            </a:r>
            <a:r>
              <a:rPr lang="fr-CA" i="1" dirty="0" err="1"/>
              <a:t>looking</a:t>
            </a:r>
            <a:r>
              <a:rPr lang="fr-CA" i="1" dirty="0"/>
              <a:t> at </a:t>
            </a:r>
            <a:r>
              <a:rPr lang="fr-CA" i="1" dirty="0" err="1"/>
              <a:t>Planets</a:t>
            </a:r>
            <a:r>
              <a:rPr lang="fr-CA" i="1" dirty="0"/>
              <a:t> </a:t>
            </a:r>
            <a:r>
              <a:rPr lang="fr-CA" i="1" dirty="0" err="1"/>
              <a:t>using</a:t>
            </a:r>
            <a:r>
              <a:rPr lang="fr-CA" i="1" dirty="0"/>
              <a:t> the </a:t>
            </a:r>
            <a:r>
              <a:rPr lang="fr-CA" i="1" dirty="0" err="1"/>
              <a:t>Telescope</a:t>
            </a:r>
            <a:r>
              <a:rPr lang="fr-CA" i="1" dirty="0"/>
              <a:t> at Carr </a:t>
            </a:r>
            <a:r>
              <a:rPr lang="fr-CA" i="1" dirty="0" err="1"/>
              <a:t>Astronomical</a:t>
            </a:r>
            <a:r>
              <a:rPr lang="fr-CA" i="1" dirty="0"/>
              <a:t> </a:t>
            </a:r>
            <a:r>
              <a:rPr lang="fr-CA" i="1" dirty="0" err="1"/>
              <a:t>Observatory</a:t>
            </a:r>
            <a:r>
              <a:rPr lang="fr-CA" i="1" dirty="0"/>
              <a:t>, RASC Toronto</a:t>
            </a:r>
          </a:p>
        </p:txBody>
      </p:sp>
    </p:spTree>
    <p:extLst>
      <p:ext uri="{BB962C8B-B14F-4D97-AF65-F5344CB8AC3E}">
        <p14:creationId xmlns:p14="http://schemas.microsoft.com/office/powerpoint/2010/main" val="1113246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B8C8F-BE4C-4430-B404-282BAE420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590" y="170572"/>
            <a:ext cx="11567442" cy="717967"/>
          </a:xfrm>
        </p:spPr>
        <p:txBody>
          <a:bodyPr>
            <a:normAutofit/>
          </a:bodyPr>
          <a:lstStyle/>
          <a:p>
            <a:pPr algn="ctr"/>
            <a:r>
              <a:rPr lang="fr-CA" sz="3800" b="1" dirty="0">
                <a:solidFill>
                  <a:srgbClr val="0070C0"/>
                </a:solidFill>
              </a:rPr>
              <a:t>2018: </a:t>
            </a:r>
            <a:r>
              <a:rPr lang="fr-CA" sz="3800" b="1" dirty="0" err="1">
                <a:solidFill>
                  <a:srgbClr val="0070C0"/>
                </a:solidFill>
              </a:rPr>
              <a:t>Glimpse</a:t>
            </a:r>
            <a:r>
              <a:rPr lang="fr-CA" sz="3800" b="1" dirty="0">
                <a:solidFill>
                  <a:srgbClr val="0070C0"/>
                </a:solidFill>
              </a:rPr>
              <a:t> of </a:t>
            </a:r>
            <a:r>
              <a:rPr lang="fr-CA" sz="3800" b="1" dirty="0" err="1">
                <a:solidFill>
                  <a:srgbClr val="0070C0"/>
                </a:solidFill>
              </a:rPr>
              <a:t>our</a:t>
            </a:r>
            <a:r>
              <a:rPr lang="fr-CA" sz="3800" b="1" dirty="0">
                <a:solidFill>
                  <a:srgbClr val="0070C0"/>
                </a:solidFill>
              </a:rPr>
              <a:t> </a:t>
            </a:r>
            <a:r>
              <a:rPr lang="fr-CA" sz="3800" b="1" dirty="0" err="1">
                <a:solidFill>
                  <a:srgbClr val="0070C0"/>
                </a:solidFill>
              </a:rPr>
              <a:t>Sciene</a:t>
            </a:r>
            <a:r>
              <a:rPr lang="fr-CA" sz="3800" b="1" dirty="0">
                <a:solidFill>
                  <a:srgbClr val="0070C0"/>
                </a:solidFill>
              </a:rPr>
              <a:t> Journey</a:t>
            </a:r>
          </a:p>
        </p:txBody>
      </p:sp>
      <p:pic>
        <p:nvPicPr>
          <p:cNvPr id="2050" name="Picture 2" descr="https://hotpoprobot.files.wordpress.com/2018/11/modeling-the-deep-space-network1-e1541539811397.png?w=445&amp;h=249&amp;crop=1">
            <a:extLst>
              <a:ext uri="{FF2B5EF4-FFF2-40B4-BE49-F238E27FC236}">
                <a16:creationId xmlns:a16="http://schemas.microsoft.com/office/drawing/2014/main" id="{3B7165C9-C7D5-44BA-95F0-731D05F77E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490" y="992884"/>
            <a:ext cx="2410667" cy="134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hotpoprobot.files.wordpress.com/2018/07/rasc-award.jpg?w=600&amp;h=380&amp;crop=1">
            <a:extLst>
              <a:ext uri="{FF2B5EF4-FFF2-40B4-BE49-F238E27FC236}">
                <a16:creationId xmlns:a16="http://schemas.microsoft.com/office/drawing/2014/main" id="{37F6BF72-6B17-41AA-BF18-B248AD565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45" y="1081675"/>
            <a:ext cx="3222122" cy="2040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hotpoprobot.files.wordpress.com/2018/04/cbc2.png?w=600&amp;h=380&amp;crop=1">
            <a:extLst>
              <a:ext uri="{FF2B5EF4-FFF2-40B4-BE49-F238E27FC236}">
                <a16:creationId xmlns:a16="http://schemas.microsoft.com/office/drawing/2014/main" id="{1C48F0D4-14F2-462C-B706-FBFBA4650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681" y="864655"/>
            <a:ext cx="2178414" cy="13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hotpoprobot.files.wordpress.com/2018/03/arushi-4.jpg?w=600&amp;h=380&amp;crop=1">
            <a:extLst>
              <a:ext uri="{FF2B5EF4-FFF2-40B4-BE49-F238E27FC236}">
                <a16:creationId xmlns:a16="http://schemas.microsoft.com/office/drawing/2014/main" id="{44548F2C-05EB-4A9F-A25A-0035AC541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2344" y="795043"/>
            <a:ext cx="2129826" cy="134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s://hotpoprobot.files.wordpress.com/2018/05/arushi.jpg?w=600&amp;h=380&amp;crop=1">
            <a:extLst>
              <a:ext uri="{FF2B5EF4-FFF2-40B4-BE49-F238E27FC236}">
                <a16:creationId xmlns:a16="http://schemas.microsoft.com/office/drawing/2014/main" id="{4C1FF00A-AC9E-4EAD-B9DD-3F78962AB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45" y="3735649"/>
            <a:ext cx="3222122" cy="204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s://hotpoprobot.files.wordpress.com/2018/07/big-picture.jpg?w=600&amp;h=380&amp;crop=1">
            <a:extLst>
              <a:ext uri="{FF2B5EF4-FFF2-40B4-BE49-F238E27FC236}">
                <a16:creationId xmlns:a16="http://schemas.microsoft.com/office/drawing/2014/main" id="{312BC191-0D25-4593-9090-42AA6A992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071" y="4912833"/>
            <a:ext cx="2097926" cy="132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speaking.JPG">
            <a:extLst>
              <a:ext uri="{FF2B5EF4-FFF2-40B4-BE49-F238E27FC236}">
                <a16:creationId xmlns:a16="http://schemas.microsoft.com/office/drawing/2014/main" id="{C890369F-2570-4D61-866B-6AE617FC7E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24"/>
          <a:stretch/>
        </p:blipFill>
        <p:spPr bwMode="auto">
          <a:xfrm>
            <a:off x="3879420" y="4702166"/>
            <a:ext cx="2454744" cy="163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19FF25-C58C-4B6B-A0FB-F2B463912DD6}"/>
              </a:ext>
            </a:extLst>
          </p:cNvPr>
          <p:cNvSpPr txBox="1"/>
          <p:nvPr/>
        </p:nvSpPr>
        <p:spPr>
          <a:xfrm>
            <a:off x="284326" y="3154429"/>
            <a:ext cx="3327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/>
              <a:t>RASC Toronto Jesse </a:t>
            </a:r>
            <a:r>
              <a:rPr lang="fr-CA" sz="1600" dirty="0" err="1"/>
              <a:t>Ketchum</a:t>
            </a:r>
            <a:r>
              <a:rPr lang="fr-CA" sz="1600" dirty="0"/>
              <a:t> </a:t>
            </a:r>
            <a:r>
              <a:rPr lang="fr-CA" sz="1600" dirty="0" err="1"/>
              <a:t>Award</a:t>
            </a:r>
            <a:endParaRPr lang="fr-CA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8C2E1-0316-4CE6-81E0-C798A2C1780A}"/>
              </a:ext>
            </a:extLst>
          </p:cNvPr>
          <p:cNvSpPr txBox="1"/>
          <p:nvPr/>
        </p:nvSpPr>
        <p:spPr>
          <a:xfrm>
            <a:off x="283899" y="5877602"/>
            <a:ext cx="3194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/>
              <a:t>Science </a:t>
            </a:r>
            <a:r>
              <a:rPr lang="fr-CA" sz="1600" dirty="0" err="1"/>
              <a:t>Odyssey</a:t>
            </a:r>
            <a:r>
              <a:rPr lang="fr-CA" sz="1600" dirty="0"/>
              <a:t> Grand </a:t>
            </a:r>
            <a:r>
              <a:rPr lang="fr-CA" sz="1600" dirty="0" err="1"/>
              <a:t>Prize</a:t>
            </a:r>
            <a:r>
              <a:rPr lang="fr-CA" sz="1600" dirty="0"/>
              <a:t> for</a:t>
            </a:r>
          </a:p>
          <a:p>
            <a:r>
              <a:rPr lang="fr-CA" sz="1600" dirty="0"/>
              <a:t>Science </a:t>
            </a:r>
            <a:r>
              <a:rPr lang="fr-CA" sz="1600" dirty="0" err="1"/>
              <a:t>Outreach</a:t>
            </a:r>
            <a:endParaRPr lang="fr-CA" sz="1600" dirty="0"/>
          </a:p>
        </p:txBody>
      </p:sp>
      <p:pic>
        <p:nvPicPr>
          <p:cNvPr id="2070" name="Picture 22" descr="Predicting Asteroid Collision">
            <a:extLst>
              <a:ext uri="{FF2B5EF4-FFF2-40B4-BE49-F238E27FC236}">
                <a16:creationId xmlns:a16="http://schemas.microsoft.com/office/drawing/2014/main" id="{71CA5D7C-0BA3-4F29-95D4-0E4257C48F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1" t="6364" r="18571" b="6495"/>
          <a:stretch/>
        </p:blipFill>
        <p:spPr bwMode="auto">
          <a:xfrm>
            <a:off x="3796490" y="2663612"/>
            <a:ext cx="2558087" cy="146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559887-EC93-4707-9BA9-C60E63DDC453}"/>
              </a:ext>
            </a:extLst>
          </p:cNvPr>
          <p:cNvSpPr txBox="1"/>
          <p:nvPr/>
        </p:nvSpPr>
        <p:spPr>
          <a:xfrm>
            <a:off x="9221497" y="2195938"/>
            <a:ext cx="2645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500" dirty="0"/>
              <a:t>Guest Speaker – </a:t>
            </a:r>
            <a:r>
              <a:rPr lang="fr-CA" sz="1500" dirty="0" err="1"/>
              <a:t>Women</a:t>
            </a:r>
            <a:r>
              <a:rPr lang="fr-CA" sz="1500" dirty="0"/>
              <a:t> in </a:t>
            </a:r>
            <a:r>
              <a:rPr lang="fr-CA" sz="1500" dirty="0" err="1"/>
              <a:t>Planetary</a:t>
            </a:r>
            <a:r>
              <a:rPr lang="fr-CA" sz="1500" dirty="0"/>
              <a:t> Science, </a:t>
            </a:r>
            <a:r>
              <a:rPr lang="fr-CA" sz="1500" dirty="0" err="1"/>
              <a:t>Uof</a:t>
            </a:r>
            <a:r>
              <a:rPr lang="fr-CA" sz="1500" dirty="0"/>
              <a:t> 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5081A1-35F2-49B3-9726-F666031E0AF4}"/>
              </a:ext>
            </a:extLst>
          </p:cNvPr>
          <p:cNvSpPr txBox="1"/>
          <p:nvPr/>
        </p:nvSpPr>
        <p:spPr>
          <a:xfrm>
            <a:off x="6391697" y="2258738"/>
            <a:ext cx="2645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500" dirty="0"/>
              <a:t>Speaker, Science March Toronto, Nathan Philips Square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A7D837-2184-4C22-B944-4492DBC9B695}"/>
              </a:ext>
            </a:extLst>
          </p:cNvPr>
          <p:cNvSpPr txBox="1"/>
          <p:nvPr/>
        </p:nvSpPr>
        <p:spPr>
          <a:xfrm>
            <a:off x="10487308" y="4809408"/>
            <a:ext cx="160972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500" dirty="0"/>
              <a:t>Speaker, International Day for Girls in Science, Ontario Science Centre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5AC3D7-E875-4901-9C17-597EC0AE1ED9}"/>
              </a:ext>
            </a:extLst>
          </p:cNvPr>
          <p:cNvSpPr txBox="1"/>
          <p:nvPr/>
        </p:nvSpPr>
        <p:spPr>
          <a:xfrm>
            <a:off x="3746437" y="2364337"/>
            <a:ext cx="264526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500" dirty="0"/>
              <a:t>RAN 1: </a:t>
            </a:r>
            <a:r>
              <a:rPr lang="fr-CA" sz="1500" dirty="0" err="1"/>
              <a:t>Deep</a:t>
            </a:r>
            <a:r>
              <a:rPr lang="fr-CA" sz="1500" dirty="0"/>
              <a:t> </a:t>
            </a:r>
            <a:r>
              <a:rPr lang="fr-CA" sz="1500" dirty="0" err="1"/>
              <a:t>Space</a:t>
            </a:r>
            <a:r>
              <a:rPr lang="fr-CA" sz="1500" dirty="0"/>
              <a:t> Network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F36D35A-B940-4506-9409-0EEDE8C5ECF5}"/>
              </a:ext>
            </a:extLst>
          </p:cNvPr>
          <p:cNvSpPr txBox="1"/>
          <p:nvPr/>
        </p:nvSpPr>
        <p:spPr>
          <a:xfrm>
            <a:off x="3746437" y="4154378"/>
            <a:ext cx="30272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500" dirty="0"/>
              <a:t>RAN 2: </a:t>
            </a:r>
            <a:r>
              <a:rPr lang="fr-CA" sz="1500" dirty="0" err="1"/>
              <a:t>Predicting</a:t>
            </a:r>
            <a:r>
              <a:rPr lang="fr-CA" sz="1500" dirty="0"/>
              <a:t> </a:t>
            </a:r>
            <a:r>
              <a:rPr lang="fr-CA" sz="1500" dirty="0" err="1"/>
              <a:t>Asteroid</a:t>
            </a:r>
            <a:r>
              <a:rPr lang="fr-CA" sz="1500" dirty="0"/>
              <a:t> Collision </a:t>
            </a:r>
            <a:r>
              <a:rPr lang="fr-CA" sz="1500" dirty="0" err="1"/>
              <a:t>using</a:t>
            </a:r>
            <a:r>
              <a:rPr lang="fr-CA" sz="1500" dirty="0"/>
              <a:t> AI</a:t>
            </a:r>
          </a:p>
        </p:txBody>
      </p:sp>
      <p:pic>
        <p:nvPicPr>
          <p:cNvPr id="9" name="Picture 8" descr="A group of people in a room&#10;&#10;Description automatically generated">
            <a:extLst>
              <a:ext uri="{FF2B5EF4-FFF2-40B4-BE49-F238E27FC236}">
                <a16:creationId xmlns:a16="http://schemas.microsoft.com/office/drawing/2014/main" id="{A9BD6B18-6132-482E-BD03-16BC47FE1E9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6" t="15205" r="41549" b="34099"/>
          <a:stretch/>
        </p:blipFill>
        <p:spPr>
          <a:xfrm>
            <a:off x="9036957" y="2950379"/>
            <a:ext cx="1621836" cy="133038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B76C996-2570-4E00-90D6-76C929B95FB1}"/>
              </a:ext>
            </a:extLst>
          </p:cNvPr>
          <p:cNvSpPr txBox="1"/>
          <p:nvPr/>
        </p:nvSpPr>
        <p:spPr>
          <a:xfrm>
            <a:off x="3776077" y="6336834"/>
            <a:ext cx="28418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500" dirty="0"/>
              <a:t>Awards Day </a:t>
            </a:r>
            <a:r>
              <a:rPr lang="fr-CA" sz="1500" dirty="0" err="1"/>
              <a:t>Presentation</a:t>
            </a:r>
            <a:r>
              <a:rPr lang="fr-CA" sz="1500" dirty="0"/>
              <a:t> on </a:t>
            </a:r>
          </a:p>
          <a:p>
            <a:r>
              <a:rPr lang="fr-CA" sz="1500" dirty="0"/>
              <a:t>TRAPPIST-1 CARR </a:t>
            </a:r>
            <a:r>
              <a:rPr lang="fr-CA" sz="1500" dirty="0" err="1"/>
              <a:t>Observatory</a:t>
            </a:r>
            <a:endParaRPr lang="fr-CA" sz="15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9265FB-7362-4C6B-84E4-1643C3148263}"/>
              </a:ext>
            </a:extLst>
          </p:cNvPr>
          <p:cNvSpPr txBox="1"/>
          <p:nvPr/>
        </p:nvSpPr>
        <p:spPr>
          <a:xfrm>
            <a:off x="10668606" y="3113556"/>
            <a:ext cx="1305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500" dirty="0" err="1"/>
              <a:t>Opening</a:t>
            </a:r>
            <a:r>
              <a:rPr lang="fr-CA" sz="1500" dirty="0"/>
              <a:t> </a:t>
            </a:r>
            <a:r>
              <a:rPr lang="fr-CA" sz="1500" dirty="0" err="1"/>
              <a:t>Presentation</a:t>
            </a:r>
            <a:r>
              <a:rPr lang="fr-CA" sz="1500" dirty="0"/>
              <a:t>,</a:t>
            </a:r>
          </a:p>
          <a:p>
            <a:r>
              <a:rPr lang="fr-CA" sz="1500" dirty="0" err="1"/>
              <a:t>SpaceApps</a:t>
            </a:r>
            <a:r>
              <a:rPr lang="fr-CA" sz="1500" dirty="0"/>
              <a:t> Toronto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CDD1CC5-A122-4769-ABDD-0D190231FF6E}"/>
              </a:ext>
            </a:extLst>
          </p:cNvPr>
          <p:cNvSpPr txBox="1"/>
          <p:nvPr/>
        </p:nvSpPr>
        <p:spPr>
          <a:xfrm>
            <a:off x="6536004" y="6341699"/>
            <a:ext cx="264526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500" dirty="0"/>
              <a:t>TVO Kids- TRAPPIST 1 Model</a:t>
            </a:r>
          </a:p>
        </p:txBody>
      </p:sp>
      <p:pic>
        <p:nvPicPr>
          <p:cNvPr id="2072" name="Picture 24" descr="arushi self">
            <a:extLst>
              <a:ext uri="{FF2B5EF4-FFF2-40B4-BE49-F238E27FC236}">
                <a16:creationId xmlns:a16="http://schemas.microsoft.com/office/drawing/2014/main" id="{DAE23687-6B5D-4347-AC68-75D8BCD028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4" t="10577" r="19416" b="-3597"/>
          <a:stretch/>
        </p:blipFill>
        <p:spPr bwMode="auto">
          <a:xfrm>
            <a:off x="9073862" y="4453619"/>
            <a:ext cx="1290573" cy="240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makerfest1">
            <a:extLst>
              <a:ext uri="{FF2B5EF4-FFF2-40B4-BE49-F238E27FC236}">
                <a16:creationId xmlns:a16="http://schemas.microsoft.com/office/drawing/2014/main" id="{117F5AC7-1AB7-4E5E-A2B9-440D9218A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339" y="2799108"/>
            <a:ext cx="2141658" cy="160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367673E-087D-44FB-BBB0-BB252B2014EF}"/>
              </a:ext>
            </a:extLst>
          </p:cNvPr>
          <p:cNvSpPr txBox="1"/>
          <p:nvPr/>
        </p:nvSpPr>
        <p:spPr>
          <a:xfrm>
            <a:off x="6662071" y="4442590"/>
            <a:ext cx="20467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500" dirty="0"/>
              <a:t>Maker Festival </a:t>
            </a:r>
            <a:r>
              <a:rPr lang="fr-CA" sz="1500" dirty="0" err="1"/>
              <a:t>India</a:t>
            </a:r>
            <a:endParaRPr lang="fr-CA" sz="1500" dirty="0"/>
          </a:p>
        </p:txBody>
      </p:sp>
    </p:spTree>
    <p:extLst>
      <p:ext uri="{BB962C8B-B14F-4D97-AF65-F5344CB8AC3E}">
        <p14:creationId xmlns:p14="http://schemas.microsoft.com/office/powerpoint/2010/main" val="35471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BA6834-B85E-4AC8-AF63-E5C81FAB8697}"/>
              </a:ext>
            </a:extLst>
          </p:cNvPr>
          <p:cNvSpPr txBox="1"/>
          <p:nvPr/>
        </p:nvSpPr>
        <p:spPr>
          <a:xfrm>
            <a:off x="4064976" y="2266987"/>
            <a:ext cx="44529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rgbClr val="0070C0"/>
                </a:solidFill>
              </a:rPr>
              <a:t>Artash Nath (Grade 7)</a:t>
            </a:r>
          </a:p>
          <a:p>
            <a:pPr algn="ctr"/>
            <a:endParaRPr lang="en-CA" sz="2400" dirty="0"/>
          </a:p>
          <a:p>
            <a:pPr algn="ctr"/>
            <a:r>
              <a:rPr lang="en-CA" sz="2400" b="1" dirty="0"/>
              <a:t>Co-Founder</a:t>
            </a:r>
          </a:p>
          <a:p>
            <a:pPr algn="ctr"/>
            <a:r>
              <a:rPr lang="en-CA" sz="2400" b="1" dirty="0"/>
              <a:t>HotPopRobot.com</a:t>
            </a:r>
          </a:p>
          <a:p>
            <a:pPr algn="ctr"/>
            <a:endParaRPr lang="en-CA" sz="2400" dirty="0"/>
          </a:p>
          <a:p>
            <a:pPr algn="ctr"/>
            <a:r>
              <a:rPr lang="en-CA" sz="2400" b="1" i="1" dirty="0"/>
              <a:t>Follow us @wonrobot</a:t>
            </a:r>
            <a:endParaRPr lang="en-CA" sz="2400" b="1" dirty="0"/>
          </a:p>
          <a:p>
            <a:pPr algn="ctr"/>
            <a:endParaRPr lang="en-CA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5E3C26-1694-4573-A663-CF5828E6CFC9}"/>
              </a:ext>
            </a:extLst>
          </p:cNvPr>
          <p:cNvSpPr txBox="1"/>
          <p:nvPr/>
        </p:nvSpPr>
        <p:spPr>
          <a:xfrm>
            <a:off x="4416942" y="5320947"/>
            <a:ext cx="3867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rgbClr val="FF0000"/>
                </a:solidFill>
              </a:rPr>
              <a:t>Ontario Science Centre</a:t>
            </a:r>
          </a:p>
          <a:p>
            <a:pPr algn="ctr"/>
            <a:r>
              <a:rPr lang="en-CA" sz="2400" b="1" dirty="0">
                <a:solidFill>
                  <a:srgbClr val="FF0000"/>
                </a:solidFill>
              </a:rPr>
              <a:t>10 November 2018</a:t>
            </a:r>
          </a:p>
        </p:txBody>
      </p:sp>
      <p:pic>
        <p:nvPicPr>
          <p:cNvPr id="9" name="Content Placeholder 4" descr="A person posing for a picture&#10;&#10;Description generated with very high confidence">
            <a:extLst>
              <a:ext uri="{FF2B5EF4-FFF2-40B4-BE49-F238E27FC236}">
                <a16:creationId xmlns:a16="http://schemas.microsoft.com/office/drawing/2014/main" id="{6CA905C6-E777-4AE9-98ED-212E84597A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74" t="3830"/>
          <a:stretch/>
        </p:blipFill>
        <p:spPr>
          <a:xfrm>
            <a:off x="826476" y="2086845"/>
            <a:ext cx="3166110" cy="3823551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E0BCCD-5937-4B73-8B39-DD4183CCBE08}"/>
              </a:ext>
            </a:extLst>
          </p:cNvPr>
          <p:cNvSpPr txBox="1"/>
          <p:nvPr/>
        </p:nvSpPr>
        <p:spPr>
          <a:xfrm>
            <a:off x="834096" y="336411"/>
            <a:ext cx="1075592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400" b="1" dirty="0">
                <a:solidFill>
                  <a:srgbClr val="FF0000"/>
                </a:solidFill>
              </a:rPr>
              <a:t>Science a Human Right: </a:t>
            </a:r>
            <a:r>
              <a:rPr lang="fr-CA" sz="3400" b="1" dirty="0" err="1">
                <a:solidFill>
                  <a:srgbClr val="FF0000"/>
                </a:solidFill>
              </a:rPr>
              <a:t>Dream</a:t>
            </a:r>
            <a:r>
              <a:rPr lang="fr-CA" sz="3400" b="1" dirty="0">
                <a:solidFill>
                  <a:srgbClr val="FF0000"/>
                </a:solidFill>
              </a:rPr>
              <a:t> Big and </a:t>
            </a:r>
            <a:r>
              <a:rPr lang="fr-CA" sz="3400" b="1" dirty="0" err="1">
                <a:solidFill>
                  <a:srgbClr val="FF0000"/>
                </a:solidFill>
              </a:rPr>
              <a:t>Every</a:t>
            </a:r>
            <a:r>
              <a:rPr lang="fr-CA" sz="3400" b="1" dirty="0">
                <a:solidFill>
                  <a:srgbClr val="FF0000"/>
                </a:solidFill>
              </a:rPr>
              <a:t> Kid </a:t>
            </a:r>
            <a:r>
              <a:rPr lang="fr-CA" sz="3400" b="1" dirty="0" err="1">
                <a:solidFill>
                  <a:srgbClr val="FF0000"/>
                </a:solidFill>
              </a:rPr>
              <a:t>Should</a:t>
            </a:r>
            <a:r>
              <a:rPr lang="fr-CA" sz="3400" b="1" dirty="0">
                <a:solidFill>
                  <a:srgbClr val="FF0000"/>
                </a:solidFill>
              </a:rPr>
              <a:t> have Access to Science</a:t>
            </a:r>
          </a:p>
        </p:txBody>
      </p:sp>
      <p:pic>
        <p:nvPicPr>
          <p:cNvPr id="6146" name="Picture 2" descr="Image result for international science centre and science museum day">
            <a:extLst>
              <a:ext uri="{FF2B5EF4-FFF2-40B4-BE49-F238E27FC236}">
                <a16:creationId xmlns:a16="http://schemas.microsoft.com/office/drawing/2014/main" id="{60946391-69BB-43E9-874D-62A9F90BD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303" y="2086845"/>
            <a:ext cx="3124717" cy="344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87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</TotalTime>
  <Words>519</Words>
  <Application>Microsoft Office PowerPoint</Application>
  <PresentationFormat>Widescreen</PresentationFormat>
  <Paragraphs>93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2014: My First Space Event NASA SpaceApps Challenge at the Ontario Science Centre</vt:lpstr>
      <vt:lpstr>Dreaming of Stars… to learn more about them!</vt:lpstr>
      <vt:lpstr>I am a Maker.       Making Space Projects since I was 5 years</vt:lpstr>
      <vt:lpstr>Presenting and Giving Demo of my Science Projects  </vt:lpstr>
      <vt:lpstr>Join a local Science Club, Museum or Organisation</vt:lpstr>
      <vt:lpstr>PowerPoint Presentation</vt:lpstr>
      <vt:lpstr>2018: Glimpse of our Sciene Journey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robot robot</dc:creator>
  <cp:lastModifiedBy>robot robot</cp:lastModifiedBy>
  <cp:revision>3</cp:revision>
  <dcterms:created xsi:type="dcterms:W3CDTF">2018-11-10T16:13:29Z</dcterms:created>
  <dcterms:modified xsi:type="dcterms:W3CDTF">2018-11-11T01:39:56Z</dcterms:modified>
</cp:coreProperties>
</file>