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1" r:id="rId3"/>
    <p:sldId id="258" r:id="rId4"/>
    <p:sldId id="266" r:id="rId5"/>
    <p:sldId id="265" r:id="rId6"/>
    <p:sldId id="262" r:id="rId7"/>
    <p:sldId id="267" r:id="rId8"/>
    <p:sldId id="264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93506" autoAdjust="0"/>
  </p:normalViewPr>
  <p:slideViewPr>
    <p:cSldViewPr snapToGrid="0">
      <p:cViewPr varScale="1">
        <p:scale>
          <a:sx n="67" d="100"/>
          <a:sy n="67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9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81D2B-7B5C-4A35-9D3E-30810BB9E6C3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10116-5FCC-4C72-8B29-B68587C4C9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942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10116-5FCC-4C72-8B29-B68587C4C977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660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7FB87-7043-4122-B6F6-46035C400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C6C3D-E9A3-4496-8108-2F19B7A3E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F4478-E49A-4240-BAD6-68DADEA37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257BC-ED95-462D-9197-D99753D6D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1D12B-FAFE-4443-A9C3-45F6F7F1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533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CFF19-E9DF-46F2-8137-8664D0B5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1A319-D162-4336-8AE6-56E505CF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1C833-7CBA-4992-9820-3751FEB7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7EEC4-C056-43C4-896D-5D9BC82F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B363-8DEE-470B-AC63-D9D86ADE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168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BCB8E-9340-420D-9422-E3D724F9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68E1-3EAD-4D6F-BE9A-2DD5193A8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FB0D2-B206-4D16-9E9C-1CA2823B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02A9C-9B6F-4DD3-8F04-8846588E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3D905-75B5-46B7-936F-97972783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24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C0A7-E34A-4642-953B-57F148CD0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BB1A6-9DD8-47BA-BFCE-B1DCF7491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A5F0E-1CE7-4509-BDED-9EF10CE4B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43D13-41A1-4D31-9FDA-10292E039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6A1FC-5FF3-47E2-BB8E-50BA5780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8645A-35CB-4B03-AD2E-B827F2FB5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99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DF5FD-B973-473E-A7C0-DD46F099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4E8DE-D7EB-4B7E-B904-A96B3AB3B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D826C-CE9A-4A49-A64D-E04D99356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534E1-C597-4FF4-9987-85B1D017D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6FE7CE-6D98-4BD5-8171-DF5E20803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9169F3-608F-48D1-BD01-DFD3B6D6D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F265B-5E4B-4B1E-A0B5-2330DA06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3EB77A-A7B8-4F45-B29B-19A0446B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688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4297-4440-48F8-8CBE-978DE78E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2C287-464D-4D8B-B485-A98807FA5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8ACD31-F4E3-40F4-8236-69D71354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09885-066B-401F-A58E-27B5439A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405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E1BBF6-01FE-4CE3-97EA-06D41A53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88A8D4-ADCD-4F36-82B8-30E15D2C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1E03D-3A4B-4E0B-8C7A-A5FEDEBD8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754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58712-9BC9-4828-BCF8-4447F18B5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9DE56-3928-4086-AC35-AC7294068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BC71-B5FA-4736-9D14-35F14C9E8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C6755-DE33-46BF-96EF-4C44473A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03BFD-5C66-4B6C-9BD8-A54DF1C1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E4BD1-7D16-4218-9A12-CB351596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711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2D03-F927-45AD-944B-174884115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E90E8-A6FA-4D3B-8329-618A17E9D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DAA5A-139C-4E67-9C82-A405675DD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53F1D-8860-4C9F-AB0F-C6C5FC8B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5D058-8E46-4D70-B422-1BC7452CD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4BCE-5265-47E4-B672-441B61B7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09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1ABC-FC91-4091-8919-278A1BA2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CCCB0-12E2-4730-9754-2FFE52466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99FF5-CC63-4B31-9218-57DEF9AE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5B4DF-82BE-4DE0-9595-B1A630EE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43475-2C12-467C-A716-10F3A4FD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97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A16655-7435-4419-9B9B-071B9C528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CD9B59-FA38-46AD-A14D-062F20363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692E7-BA8F-427E-971B-BFE29D0C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C68CB-54EE-4FE2-8CCA-5E3E1A1C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75CF5-82C0-4513-B08F-BB0ECC9F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411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C638DD-526D-41B7-987D-67F9982D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7E04A-3E8D-4CD3-934B-699491DED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E33E0-91F5-447C-A363-521DDC0991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ECD75-FF88-4A61-8CE9-064A8B322470}" type="datetimeFigureOut">
              <a:rPr lang="en-CA" smtClean="0"/>
              <a:t>2018-10-21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719BC-82A4-4567-A9E0-8DD3BFEAA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43136-B20D-47BD-8255-CC5A70393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243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4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4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4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6684171" y="1808598"/>
            <a:ext cx="4452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000" b="1" dirty="0">
                <a:solidFill>
                  <a:srgbClr val="0070C0"/>
                </a:solidFill>
              </a:rPr>
              <a:t>Artash Nath (Grade 7)</a:t>
            </a:r>
          </a:p>
          <a:p>
            <a:pPr algn="ctr"/>
            <a:r>
              <a:rPr lang="en-CA" sz="3000" b="1" dirty="0">
                <a:solidFill>
                  <a:srgbClr val="0070C0"/>
                </a:solidFill>
              </a:rPr>
              <a:t>Arushi Nath (Grade 4)</a:t>
            </a:r>
          </a:p>
          <a:p>
            <a:pPr algn="ctr"/>
            <a:r>
              <a:rPr lang="en-CA" sz="3000" b="1" dirty="0">
                <a:solidFill>
                  <a:srgbClr val="0070C0"/>
                </a:solidFill>
              </a:rPr>
              <a:t>Vikas Nath</a:t>
            </a:r>
          </a:p>
          <a:p>
            <a:pPr algn="ctr"/>
            <a:endParaRPr lang="en-CA" dirty="0"/>
          </a:p>
          <a:p>
            <a:pPr algn="ctr"/>
            <a:r>
              <a:rPr lang="en-CA" sz="2000" b="1" dirty="0"/>
              <a:t>Team: HotPopRobot.com</a:t>
            </a:r>
          </a:p>
          <a:p>
            <a:pPr algn="ctr"/>
            <a:endParaRPr lang="en-CA" sz="2000" dirty="0"/>
          </a:p>
          <a:p>
            <a:pPr algn="ctr"/>
            <a:r>
              <a:rPr lang="en-CA" sz="2000" b="1" i="1" dirty="0"/>
              <a:t>Follow us @wonrobot</a:t>
            </a:r>
            <a:endParaRPr lang="en-CA" sz="2000" b="1" dirty="0"/>
          </a:p>
          <a:p>
            <a:pPr algn="ctr"/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E3C26-1694-4573-A663-CF5828E6CFC9}"/>
              </a:ext>
            </a:extLst>
          </p:cNvPr>
          <p:cNvSpPr txBox="1"/>
          <p:nvPr/>
        </p:nvSpPr>
        <p:spPr>
          <a:xfrm>
            <a:off x="7162406" y="6208329"/>
            <a:ext cx="3867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21 October 2018</a:t>
            </a:r>
          </a:p>
        </p:txBody>
      </p:sp>
      <p:pic>
        <p:nvPicPr>
          <p:cNvPr id="9" name="Content Placeholder 4" descr="A person posing for a picture&#10;&#10;Description generated with very high confidence">
            <a:extLst>
              <a:ext uri="{FF2B5EF4-FFF2-40B4-BE49-F238E27FC236}">
                <a16:creationId xmlns:a16="http://schemas.microsoft.com/office/drawing/2014/main" id="{6CA905C6-E777-4AE9-98ED-212E84597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96" y="1808598"/>
            <a:ext cx="5362546" cy="4021909"/>
          </a:xfrm>
        </p:spPr>
      </p:pic>
      <p:pic>
        <p:nvPicPr>
          <p:cNvPr id="5122" name="Picture 2" descr="Image result for spaceapps toronto">
            <a:extLst>
              <a:ext uri="{FF2B5EF4-FFF2-40B4-BE49-F238E27FC236}">
                <a16:creationId xmlns:a16="http://schemas.microsoft.com/office/drawing/2014/main" id="{2CA757B7-3F40-4E41-AF77-B818D7F08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-311" r="59623" b="311"/>
          <a:stretch/>
        </p:blipFill>
        <p:spPr bwMode="auto">
          <a:xfrm>
            <a:off x="8282609" y="4581193"/>
            <a:ext cx="1442082" cy="156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D50A00-C317-414F-9A1C-D6FC81F0F7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6" t="23255" r="64403" b="66774"/>
          <a:stretch/>
        </p:blipFill>
        <p:spPr>
          <a:xfrm>
            <a:off x="2008199" y="342326"/>
            <a:ext cx="7326706" cy="118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2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298CA-30D1-4E85-ADD9-4995FA009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467642"/>
            <a:ext cx="6586491" cy="1109368"/>
          </a:xfrm>
        </p:spPr>
        <p:txBody>
          <a:bodyPr anchor="b">
            <a:noAutofit/>
          </a:bodyPr>
          <a:lstStyle/>
          <a:p>
            <a:r>
              <a:rPr lang="en-CA" sz="3400" u="sng" dirty="0">
                <a:solidFill>
                  <a:srgbClr val="C00000"/>
                </a:solidFill>
              </a:rPr>
              <a:t>SpaceApps Challenge: </a:t>
            </a:r>
            <a:br>
              <a:rPr lang="en-CA" sz="3400" b="1" dirty="0">
                <a:solidFill>
                  <a:srgbClr val="C00000"/>
                </a:solidFill>
              </a:rPr>
            </a:br>
            <a:r>
              <a:rPr lang="en-CA" sz="4000" b="1" dirty="0">
                <a:solidFill>
                  <a:srgbClr val="C00000"/>
                </a:solidFill>
              </a:rPr>
              <a:t>On the Shoulder of Giants </a:t>
            </a:r>
            <a:br>
              <a:rPr lang="en-CA" sz="3400" dirty="0">
                <a:solidFill>
                  <a:srgbClr val="C00000"/>
                </a:solidFill>
              </a:rPr>
            </a:br>
            <a:r>
              <a:rPr lang="en-CA" sz="3000" dirty="0">
                <a:solidFill>
                  <a:srgbClr val="C00000"/>
                </a:solidFill>
              </a:rPr>
              <a:t>(Hubble Space Telescope Imagery)</a:t>
            </a:r>
          </a:p>
        </p:txBody>
      </p:sp>
      <p:pic>
        <p:nvPicPr>
          <p:cNvPr id="6" name="Picture 4" descr="Image result for image of hubble">
            <a:extLst>
              <a:ext uri="{FF2B5EF4-FFF2-40B4-BE49-F238E27FC236}">
                <a16:creationId xmlns:a16="http://schemas.microsoft.com/office/drawing/2014/main" id="{05B221E0-C79A-458E-AE82-65165F5A6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3" r="6390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39E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DD6C2-97B0-4BFF-803B-7908C3DF3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6708" y="3574986"/>
            <a:ext cx="6586491" cy="2743191"/>
          </a:xfrm>
        </p:spPr>
        <p:txBody>
          <a:bodyPr>
            <a:noAutofit/>
          </a:bodyPr>
          <a:lstStyle/>
          <a:p>
            <a:r>
              <a:rPr lang="en-CA" sz="3000" dirty="0"/>
              <a:t>Transforms images taken by the Hubble Space Telescope into a Musical.</a:t>
            </a:r>
          </a:p>
          <a:p>
            <a:r>
              <a:rPr lang="en-CA" sz="3000" dirty="0"/>
              <a:t>Allows beauty of Universe to be experienced by all, including those who are blind.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C0CEBA2-E3AD-48CA-9A87-00468C3AEF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6" t="23255" r="64403" b="66774"/>
          <a:stretch/>
        </p:blipFill>
        <p:spPr>
          <a:xfrm>
            <a:off x="5691110" y="2294001"/>
            <a:ext cx="6122089" cy="989013"/>
          </a:xfrm>
          <a:prstGeom prst="rect">
            <a:avLst/>
          </a:prstGeom>
        </p:spPr>
      </p:pic>
      <p:pic>
        <p:nvPicPr>
          <p:cNvPr id="9224" name="Picture 8" descr="Related image">
            <a:extLst>
              <a:ext uri="{FF2B5EF4-FFF2-40B4-BE49-F238E27FC236}">
                <a16:creationId xmlns:a16="http://schemas.microsoft.com/office/drawing/2014/main" id="{BCF440D2-8505-4EF4-802A-15E0663F5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826" y="5638019"/>
            <a:ext cx="1032387" cy="103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blind icon">
            <a:extLst>
              <a:ext uri="{FF2B5EF4-FFF2-40B4-BE49-F238E27FC236}">
                <a16:creationId xmlns:a16="http://schemas.microsoft.com/office/drawing/2014/main" id="{F424823D-B80F-49B9-AF96-6F3884868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447" y="5511112"/>
            <a:ext cx="751394" cy="115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15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C4AA89-41C6-47CC-8C44-B4B8B027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868734" cy="2887579"/>
          </a:xfrm>
          <a:prstGeom prst="ellipse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Hubble Telescope has made over </a:t>
            </a:r>
            <a:b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1.3 million observations</a:t>
            </a:r>
            <a:b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b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We converted some of them to Music!</a:t>
            </a:r>
          </a:p>
        </p:txBody>
      </p:sp>
      <p:cxnSp>
        <p:nvCxnSpPr>
          <p:cNvPr id="26" name="Straight Connector 2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FF7C4B1C-B0D7-4EB7-A68F-542C94F35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29" t="30467" r="43452" b="18292"/>
          <a:stretch/>
        </p:blipFill>
        <p:spPr>
          <a:xfrm>
            <a:off x="5057158" y="1339692"/>
            <a:ext cx="6650209" cy="424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9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21E5-F088-4216-B057-32A182CC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17" y="4957330"/>
            <a:ext cx="11101707" cy="88458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200" dirty="0">
                <a:solidFill>
                  <a:srgbClr val="00B0F0"/>
                </a:solidFill>
              </a:rPr>
              <a:t>RGB </a:t>
            </a:r>
            <a:r>
              <a:rPr lang="en-US" sz="4200" b="1" dirty="0">
                <a:solidFill>
                  <a:srgbClr val="00B0F0"/>
                </a:solidFill>
              </a:rPr>
              <a:t>(</a:t>
            </a:r>
            <a:r>
              <a:rPr lang="en-US" sz="4200" b="1" dirty="0">
                <a:solidFill>
                  <a:srgbClr val="92D050"/>
                </a:solidFill>
              </a:rPr>
              <a:t>Red</a:t>
            </a:r>
            <a:r>
              <a:rPr lang="en-US" sz="4200" b="1" dirty="0">
                <a:solidFill>
                  <a:srgbClr val="00B0F0"/>
                </a:solidFill>
              </a:rPr>
              <a:t> </a:t>
            </a:r>
            <a:r>
              <a:rPr lang="en-US" sz="4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Green</a:t>
            </a:r>
            <a:r>
              <a:rPr lang="en-US" sz="4200" b="1" dirty="0">
                <a:solidFill>
                  <a:srgbClr val="00B0F0"/>
                </a:solidFill>
              </a:rPr>
              <a:t> Blue) </a:t>
            </a:r>
            <a:r>
              <a:rPr lang="en-US" sz="4200" dirty="0">
                <a:solidFill>
                  <a:srgbClr val="00B0F0"/>
                </a:solidFill>
                <a:sym typeface="Wingdings" panose="05000000000000000000" pitchFamily="2" charset="2"/>
              </a:rPr>
              <a:t>  </a:t>
            </a:r>
            <a:r>
              <a:rPr lang="en-US" sz="42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Gray Scale   </a:t>
            </a:r>
            <a:r>
              <a:rPr lang="en-US" sz="4200" dirty="0">
                <a:solidFill>
                  <a:srgbClr val="00B0F0"/>
                </a:solidFill>
                <a:sym typeface="Wingdings" panose="05000000000000000000" pitchFamily="2" charset="2"/>
              </a:rPr>
              <a:t>  </a:t>
            </a:r>
            <a:r>
              <a:rPr lang="en-US" sz="4200" dirty="0">
                <a:solidFill>
                  <a:srgbClr val="00B0F0"/>
                </a:solidFill>
              </a:rPr>
              <a:t>Pixel Matrix     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0B58254-6D60-4BB7-8087-77BA987BA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46" y="525953"/>
            <a:ext cx="3529109" cy="367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5157C49-D244-4562-B968-79E685791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788" y="527352"/>
            <a:ext cx="3526424" cy="367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rgb array of an image grey scale value">
            <a:extLst>
              <a:ext uri="{FF2B5EF4-FFF2-40B4-BE49-F238E27FC236}">
                <a16:creationId xmlns:a16="http://schemas.microsoft.com/office/drawing/2014/main" id="{25224DE6-7C77-4DF0-A649-7DA620483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86" y="2077215"/>
            <a:ext cx="3553968" cy="212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4" name="Straight Connector 75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DEE0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D1F1351-D90F-4A31-8F03-56D6441C9697}"/>
              </a:ext>
            </a:extLst>
          </p:cNvPr>
          <p:cNvSpPr txBox="1"/>
          <p:nvPr/>
        </p:nvSpPr>
        <p:spPr>
          <a:xfrm>
            <a:off x="8287657" y="535659"/>
            <a:ext cx="3691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u="sng" dirty="0">
                <a:solidFill>
                  <a:schemeClr val="accent2">
                    <a:lumMod val="75000"/>
                  </a:schemeClr>
                </a:solidFill>
              </a:rPr>
              <a:t>HOW?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09C556-B059-419E-84C6-88081EE80574}"/>
              </a:ext>
            </a:extLst>
          </p:cNvPr>
          <p:cNvSpPr txBox="1"/>
          <p:nvPr/>
        </p:nvSpPr>
        <p:spPr>
          <a:xfrm>
            <a:off x="737810" y="4340383"/>
            <a:ext cx="3273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Actual  Hubble Image</a:t>
            </a:r>
          </a:p>
        </p:txBody>
      </p:sp>
      <p:sp>
        <p:nvSpPr>
          <p:cNvPr id="9" name="Arrow: Curved Left 8">
            <a:extLst>
              <a:ext uri="{FF2B5EF4-FFF2-40B4-BE49-F238E27FC236}">
                <a16:creationId xmlns:a16="http://schemas.microsoft.com/office/drawing/2014/main" id="{87460957-F37E-4522-A877-E935B7507F2A}"/>
              </a:ext>
            </a:extLst>
          </p:cNvPr>
          <p:cNvSpPr/>
          <p:nvPr/>
        </p:nvSpPr>
        <p:spPr>
          <a:xfrm rot="17363760">
            <a:off x="9656911" y="531325"/>
            <a:ext cx="683890" cy="33875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9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0700D48D-C9AA-4000-A912-29A4FEA98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5138" y="394887"/>
            <a:ext cx="5720862" cy="606822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D9799D-0A2D-4745-847C-5CFE283E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90" y="894016"/>
            <a:ext cx="5221357" cy="30683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b="1" dirty="0">
                <a:solidFill>
                  <a:srgbClr val="FFFF00"/>
                </a:solidFill>
              </a:rPr>
              <a:t>Transformed Pixel Values into Frequencies and Notes!</a:t>
            </a:r>
          </a:p>
        </p:txBody>
      </p:sp>
      <p:pic>
        <p:nvPicPr>
          <p:cNvPr id="3074" name="Picture 2" descr="Image result for frequency and notes">
            <a:extLst>
              <a:ext uri="{FF2B5EF4-FFF2-40B4-BE49-F238E27FC236}">
                <a16:creationId xmlns:a16="http://schemas.microsoft.com/office/drawing/2014/main" id="{6ACA242B-94B6-4F8A-ABD8-5987BB0C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229" y="683646"/>
            <a:ext cx="5390093" cy="243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05E69BC-D844-4AB5-9E35-ED458EE2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9184178" y="1874520"/>
            <a:ext cx="0" cy="310896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312C673-8179-457E-AD2A-D1FAE4CC9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14009" y="4201833"/>
            <a:ext cx="340042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Related image">
            <a:extLst>
              <a:ext uri="{FF2B5EF4-FFF2-40B4-BE49-F238E27FC236}">
                <a16:creationId xmlns:a16="http://schemas.microsoft.com/office/drawing/2014/main" id="{EB7E2641-80A7-4928-B389-C155D6728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8" b="31288"/>
          <a:stretch/>
        </p:blipFill>
        <p:spPr bwMode="auto">
          <a:xfrm>
            <a:off x="6479229" y="4348205"/>
            <a:ext cx="5390093" cy="182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A2D70C-C346-42C0-9949-C3D2E0DC952B}"/>
              </a:ext>
            </a:extLst>
          </p:cNvPr>
          <p:cNvSpPr txBox="1"/>
          <p:nvPr/>
        </p:nvSpPr>
        <p:spPr>
          <a:xfrm>
            <a:off x="1114009" y="4938113"/>
            <a:ext cx="3817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FF00"/>
                </a:solidFill>
              </a:rPr>
              <a:t>Every pixel of Hubble Color Image is associated with a musical note</a:t>
            </a:r>
          </a:p>
        </p:txBody>
      </p:sp>
    </p:spTree>
    <p:extLst>
      <p:ext uri="{BB962C8B-B14F-4D97-AF65-F5344CB8AC3E}">
        <p14:creationId xmlns:p14="http://schemas.microsoft.com/office/powerpoint/2010/main" val="284568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45227C-6890-49DE-8F0D-2A0CC0F1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Peek into Python Code</a:t>
            </a:r>
            <a:b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40FC7B5-1A6F-4A80-8C4F-B7B3E9EF2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74" t="8079" r="54061" b="51241"/>
          <a:stretch/>
        </p:blipFill>
        <p:spPr>
          <a:xfrm>
            <a:off x="4825409" y="1517690"/>
            <a:ext cx="7223621" cy="35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665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74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681423-2114-4D67-BA98-1C08FD4FD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6601" y="2202950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DEMO: Listen to the Musical</a:t>
            </a:r>
          </a:p>
        </p:txBody>
      </p:sp>
    </p:spTree>
    <p:extLst>
      <p:ext uri="{BB962C8B-B14F-4D97-AF65-F5344CB8AC3E}">
        <p14:creationId xmlns:p14="http://schemas.microsoft.com/office/powerpoint/2010/main" val="3165086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6552-15A4-4D98-AF1E-D06FD921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782" y="1138918"/>
            <a:ext cx="5634059" cy="53507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/>
              <a:t> Musical Part 1: </a:t>
            </a:r>
            <a:br>
              <a:rPr lang="en-US" sz="5000" dirty="0"/>
            </a:br>
            <a:r>
              <a:rPr lang="en-US" sz="5000" dirty="0"/>
              <a:t> Birth of Stars</a:t>
            </a:r>
            <a:br>
              <a:rPr lang="en-US" sz="3800" dirty="0"/>
            </a:br>
            <a:r>
              <a:rPr lang="en-US" sz="3800" dirty="0"/>
              <a:t> </a:t>
            </a:r>
            <a:br>
              <a:rPr lang="en-US" sz="3800" dirty="0"/>
            </a:br>
            <a:br>
              <a:rPr lang="en-US" sz="3800" dirty="0"/>
            </a:br>
            <a:r>
              <a:rPr lang="en-US" sz="5000" dirty="0">
                <a:solidFill>
                  <a:srgbClr val="FFFF00"/>
                </a:solidFill>
              </a:rPr>
              <a:t>The Pillars of Creation</a:t>
            </a:r>
            <a:br>
              <a:rPr lang="en-US" sz="3800" dirty="0">
                <a:solidFill>
                  <a:srgbClr val="FFFF00"/>
                </a:solidFill>
              </a:rPr>
            </a:b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dirty="0">
                <a:solidFill>
                  <a:srgbClr val="FFFF00"/>
                </a:solidFill>
              </a:rPr>
              <a:t>Eagle Nebula</a:t>
            </a: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dirty="0">
                <a:solidFill>
                  <a:srgbClr val="FFFF00"/>
                </a:solidFill>
              </a:rPr>
              <a:t>7000 light years </a:t>
            </a:r>
            <a:br>
              <a:rPr lang="en-US" sz="3800" dirty="0">
                <a:solidFill>
                  <a:srgbClr val="FFFF00"/>
                </a:solidFill>
              </a:rPr>
            </a:b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dirty="0">
                <a:solidFill>
                  <a:srgbClr val="FFFF00"/>
                </a:solidFill>
              </a:rPr>
              <a:t>Hubble Images: 5 Jan 2015</a:t>
            </a:r>
            <a:br>
              <a:rPr lang="en-US" sz="3800" dirty="0">
                <a:solidFill>
                  <a:srgbClr val="FFFF00"/>
                </a:solidFill>
              </a:rPr>
            </a:b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b="1" dirty="0">
                <a:solidFill>
                  <a:srgbClr val="FFFF00"/>
                </a:solidFill>
              </a:rPr>
              <a:t>Pillars Of Creation Music</a:t>
            </a:r>
          </a:p>
        </p:txBody>
      </p:sp>
      <p:sp>
        <p:nvSpPr>
          <p:cNvPr id="2053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Image result for hubble pillars of creation">
            <a:extLst>
              <a:ext uri="{FF2B5EF4-FFF2-40B4-BE49-F238E27FC236}">
                <a16:creationId xmlns:a16="http://schemas.microsoft.com/office/drawing/2014/main" id="{3139D9B4-00BE-49B0-A29D-C3F207B05D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r="2691"/>
          <a:stretch/>
        </p:blipFill>
        <p:spPr bwMode="auto">
          <a:xfrm>
            <a:off x="74324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llars Of Creation">
            <a:hlinkClick r:id="" action="ppaction://media"/>
            <a:extLst>
              <a:ext uri="{FF2B5EF4-FFF2-40B4-BE49-F238E27FC236}">
                <a16:creationId xmlns:a16="http://schemas.microsoft.com/office/drawing/2014/main" id="{7AD8FD6D-37AB-42CC-BD5F-5A19FA0384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57252" y="5880026"/>
            <a:ext cx="609600" cy="609600"/>
          </a:xfrm>
          <a:prstGeom prst="rect">
            <a:avLst/>
          </a:prstGeom>
        </p:spPr>
      </p:pic>
      <p:pic>
        <p:nvPicPr>
          <p:cNvPr id="4" name="audio1">
            <a:hlinkClick r:id="" action="ppaction://media"/>
            <a:extLst>
              <a:ext uri="{FF2B5EF4-FFF2-40B4-BE49-F238E27FC236}">
                <a16:creationId xmlns:a16="http://schemas.microsoft.com/office/drawing/2014/main" id="{AAFCE679-7F0D-4460-AC43-51FE2B1159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6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6552-15A4-4D98-AF1E-D06FD921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451" y="775381"/>
            <a:ext cx="5371873" cy="5809043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US" sz="4500" dirty="0"/>
            </a:br>
            <a:br>
              <a:rPr lang="en-US" sz="4500" dirty="0"/>
            </a:br>
            <a:br>
              <a:rPr lang="en-US" sz="4500" dirty="0"/>
            </a:br>
            <a:r>
              <a:rPr lang="en-US" sz="4500" dirty="0"/>
              <a:t>Musical Part 2:  </a:t>
            </a:r>
            <a:br>
              <a:rPr lang="en-US" sz="4500" dirty="0"/>
            </a:br>
            <a:r>
              <a:rPr lang="en-US" sz="4500" dirty="0"/>
              <a:t>Galaxies of Stars</a:t>
            </a:r>
            <a:br>
              <a:rPr lang="en-US" sz="4500" dirty="0"/>
            </a:br>
            <a:br>
              <a:rPr lang="en-US" sz="4500" dirty="0"/>
            </a:br>
            <a:r>
              <a:rPr lang="en-US" sz="3400" dirty="0">
                <a:solidFill>
                  <a:srgbClr val="FFFF00"/>
                </a:solidFill>
              </a:rPr>
              <a:t>Hubble Ultra Deep Field (HUDF)  Photograph</a:t>
            </a:r>
            <a:br>
              <a:rPr lang="en-US" sz="3400" dirty="0">
                <a:solidFill>
                  <a:srgbClr val="FFFF00"/>
                </a:solidFill>
              </a:rPr>
            </a:b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Fornax Constellation</a:t>
            </a: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13 billion light years</a:t>
            </a:r>
            <a:br>
              <a:rPr lang="en-US" sz="3400" dirty="0">
                <a:solidFill>
                  <a:srgbClr val="FFFF00"/>
                </a:solidFill>
              </a:rPr>
            </a:b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Hubble Images: </a:t>
            </a: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Sep 2003 – Jan 2004</a:t>
            </a:r>
            <a:br>
              <a:rPr lang="en-US" sz="3400" dirty="0">
                <a:solidFill>
                  <a:srgbClr val="FFFF00"/>
                </a:solidFill>
              </a:rPr>
            </a:b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HUDF Music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https://upload.wikimedia.org/wikipedia/commons/thumb/6/69/NASA-HS201427a-HubbleUltraDeepField2014-20140603.jpg/657px-NASA-HS201427a-HubbleUltraDeepField2014-20140603.jpg">
            <a:extLst>
              <a:ext uri="{FF2B5EF4-FFF2-40B4-BE49-F238E27FC236}">
                <a16:creationId xmlns:a16="http://schemas.microsoft.com/office/drawing/2014/main" id="{0380DAB9-C614-400C-A9E3-C1462466E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5" r="583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Hubble Galaxies">
            <a:hlinkClick r:id="" action="ppaction://media"/>
            <a:extLst>
              <a:ext uri="{FF2B5EF4-FFF2-40B4-BE49-F238E27FC236}">
                <a16:creationId xmlns:a16="http://schemas.microsoft.com/office/drawing/2014/main" id="{2D2280CF-68C9-4812-9C8E-48144342B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53587" y="6068331"/>
            <a:ext cx="609600" cy="609600"/>
          </a:xfrm>
          <a:prstGeom prst="rect">
            <a:avLst/>
          </a:prstGeom>
        </p:spPr>
      </p:pic>
      <p:pic>
        <p:nvPicPr>
          <p:cNvPr id="4" name="audio2">
            <a:hlinkClick r:id="" action="ppaction://media"/>
            <a:extLst>
              <a:ext uri="{FF2B5EF4-FFF2-40B4-BE49-F238E27FC236}">
                <a16:creationId xmlns:a16="http://schemas.microsoft.com/office/drawing/2014/main" id="{29B4014F-5206-4653-845C-F60FE2A1C8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47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6552-15A4-4D98-AF1E-D06FD921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6084" y="685801"/>
            <a:ext cx="4995430" cy="528380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600" dirty="0"/>
              <a:t>Musical Part 3: </a:t>
            </a:r>
            <a:br>
              <a:rPr lang="en-US" sz="4600" dirty="0"/>
            </a:br>
            <a:r>
              <a:rPr lang="en-US" sz="4600" dirty="0"/>
              <a:t>Star Death</a:t>
            </a:r>
            <a:r>
              <a:rPr lang="en-US" sz="4600" b="1" dirty="0"/>
              <a:t> </a:t>
            </a:r>
            <a:br>
              <a:rPr lang="en-US" sz="4600" b="1" dirty="0"/>
            </a:br>
            <a:br>
              <a:rPr lang="en-US" sz="4600" b="1" dirty="0"/>
            </a:br>
            <a:r>
              <a:rPr lang="en-US" sz="3400" b="1" dirty="0">
                <a:solidFill>
                  <a:srgbClr val="FFFF00"/>
                </a:solidFill>
              </a:rPr>
              <a:t>Supernova</a:t>
            </a:r>
            <a:r>
              <a:rPr lang="en-US" sz="3400" b="1" dirty="0"/>
              <a:t> </a:t>
            </a:r>
            <a:r>
              <a:rPr lang="en-US" sz="3400" b="1" dirty="0">
                <a:solidFill>
                  <a:srgbClr val="FFFF00"/>
                </a:solidFill>
              </a:rPr>
              <a:t>1987A</a:t>
            </a:r>
            <a:br>
              <a:rPr lang="en-US" sz="3400" b="1" dirty="0">
                <a:solidFill>
                  <a:srgbClr val="FFFF00"/>
                </a:solidFill>
              </a:rPr>
            </a:br>
            <a:br>
              <a:rPr lang="en-US" sz="3400" b="1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Large Magellanic Cloud</a:t>
            </a:r>
            <a:br>
              <a:rPr lang="en-US" sz="3400" b="1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168,000 light years</a:t>
            </a:r>
            <a:br>
              <a:rPr lang="en-US" sz="3400" b="1" dirty="0">
                <a:solidFill>
                  <a:srgbClr val="FFFF00"/>
                </a:solidFill>
              </a:rPr>
            </a:br>
            <a:br>
              <a:rPr lang="en-US" sz="3400" b="1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Hubble Images 1994 - 2003</a:t>
            </a:r>
            <a:r>
              <a:rPr lang="en-US" sz="3400" b="1" dirty="0"/>
              <a:t> </a:t>
            </a:r>
            <a:br>
              <a:rPr lang="en-US" sz="3400" b="1" dirty="0"/>
            </a:br>
            <a:br>
              <a:rPr lang="en-US" sz="3400" b="1" dirty="0"/>
            </a:br>
            <a:r>
              <a:rPr lang="en-US" sz="3400" b="1" dirty="0" err="1">
                <a:solidFill>
                  <a:srgbClr val="FFFF00"/>
                </a:solidFill>
              </a:rPr>
              <a:t>SuperNova</a:t>
            </a:r>
            <a:r>
              <a:rPr lang="en-US" sz="3400" b="1" dirty="0">
                <a:solidFill>
                  <a:srgbClr val="FFFF00"/>
                </a:solidFill>
              </a:rPr>
              <a:t> Music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2" name="Picture 4" descr="New Supernova Remnant Lights Up">
            <a:extLst>
              <a:ext uri="{FF2B5EF4-FFF2-40B4-BE49-F238E27FC236}">
                <a16:creationId xmlns:a16="http://schemas.microsoft.com/office/drawing/2014/main" id="{7D2316BC-2E1E-4FC2-9322-7BCBEBB51E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1" r="18149" b="-1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ing Nebula - dying star">
            <a:hlinkClick r:id="" action="ppaction://media"/>
            <a:extLst>
              <a:ext uri="{FF2B5EF4-FFF2-40B4-BE49-F238E27FC236}">
                <a16:creationId xmlns:a16="http://schemas.microsoft.com/office/drawing/2014/main" id="{C500788C-AD81-4C55-8014-A84006C501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91726" y="5369532"/>
            <a:ext cx="609600" cy="609600"/>
          </a:xfrm>
          <a:prstGeom prst="rect">
            <a:avLst/>
          </a:prstGeom>
        </p:spPr>
      </p:pic>
      <p:pic>
        <p:nvPicPr>
          <p:cNvPr id="4" name="audio3">
            <a:hlinkClick r:id="" action="ppaction://media"/>
            <a:extLst>
              <a:ext uri="{FF2B5EF4-FFF2-40B4-BE49-F238E27FC236}">
                <a16:creationId xmlns:a16="http://schemas.microsoft.com/office/drawing/2014/main" id="{82824679-006D-4A5F-AF15-F8B3BBC0DD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88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8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6684171" y="1808598"/>
            <a:ext cx="4452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000" b="1" dirty="0">
                <a:solidFill>
                  <a:srgbClr val="0070C0"/>
                </a:solidFill>
              </a:rPr>
              <a:t>Artash Nath (Grade 7)</a:t>
            </a:r>
          </a:p>
          <a:p>
            <a:pPr algn="ctr"/>
            <a:r>
              <a:rPr lang="en-CA" sz="3000" b="1" dirty="0">
                <a:solidFill>
                  <a:srgbClr val="0070C0"/>
                </a:solidFill>
              </a:rPr>
              <a:t>Arushi Nath (Grade 4)</a:t>
            </a:r>
          </a:p>
          <a:p>
            <a:pPr algn="ctr"/>
            <a:r>
              <a:rPr lang="en-CA" sz="3000" b="1" dirty="0">
                <a:solidFill>
                  <a:srgbClr val="0070C0"/>
                </a:solidFill>
              </a:rPr>
              <a:t>Vikas Nath</a:t>
            </a:r>
          </a:p>
          <a:p>
            <a:pPr algn="ctr"/>
            <a:endParaRPr lang="en-CA" dirty="0"/>
          </a:p>
          <a:p>
            <a:pPr algn="ctr"/>
            <a:r>
              <a:rPr lang="en-CA" sz="2000" b="1" dirty="0"/>
              <a:t>Team: HotPopRobot.com</a:t>
            </a:r>
          </a:p>
          <a:p>
            <a:pPr algn="ctr"/>
            <a:endParaRPr lang="en-CA" sz="2000" dirty="0"/>
          </a:p>
          <a:p>
            <a:pPr algn="ctr"/>
            <a:r>
              <a:rPr lang="en-CA" sz="2000" b="1" i="1" dirty="0"/>
              <a:t>Follow us @wonrobot</a:t>
            </a:r>
            <a:endParaRPr lang="en-CA" sz="2000" b="1" dirty="0"/>
          </a:p>
          <a:p>
            <a:pPr algn="ctr"/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E3C26-1694-4573-A663-CF5828E6CFC9}"/>
              </a:ext>
            </a:extLst>
          </p:cNvPr>
          <p:cNvSpPr txBox="1"/>
          <p:nvPr/>
        </p:nvSpPr>
        <p:spPr>
          <a:xfrm>
            <a:off x="7162406" y="6208329"/>
            <a:ext cx="3867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21 October 2018</a:t>
            </a:r>
          </a:p>
        </p:txBody>
      </p:sp>
      <p:pic>
        <p:nvPicPr>
          <p:cNvPr id="9" name="Content Placeholder 4" descr="A person posing for a picture&#10;&#10;Description generated with very high confidence">
            <a:extLst>
              <a:ext uri="{FF2B5EF4-FFF2-40B4-BE49-F238E27FC236}">
                <a16:creationId xmlns:a16="http://schemas.microsoft.com/office/drawing/2014/main" id="{6CA905C6-E777-4AE9-98ED-212E84597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96" y="1808598"/>
            <a:ext cx="5362546" cy="4021909"/>
          </a:xfrm>
        </p:spPr>
      </p:pic>
      <p:pic>
        <p:nvPicPr>
          <p:cNvPr id="5122" name="Picture 2" descr="Image result for spaceapps toronto">
            <a:extLst>
              <a:ext uri="{FF2B5EF4-FFF2-40B4-BE49-F238E27FC236}">
                <a16:creationId xmlns:a16="http://schemas.microsoft.com/office/drawing/2014/main" id="{2CA757B7-3F40-4E41-AF77-B818D7F08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-311" r="59623" b="311"/>
          <a:stretch/>
        </p:blipFill>
        <p:spPr bwMode="auto">
          <a:xfrm>
            <a:off x="8282609" y="4581193"/>
            <a:ext cx="1442082" cy="156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D50A00-C317-414F-9A1C-D6FC81F0F7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6" t="23255" r="64403" b="66774"/>
          <a:stretch/>
        </p:blipFill>
        <p:spPr>
          <a:xfrm>
            <a:off x="2008199" y="342326"/>
            <a:ext cx="7326706" cy="118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50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145</Words>
  <Application>Microsoft Office PowerPoint</Application>
  <PresentationFormat>Widescreen</PresentationFormat>
  <Paragraphs>31</Paragraphs>
  <Slides>11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PowerPoint Presentation</vt:lpstr>
      <vt:lpstr>SpaceApps Challenge:  On the Shoulder of Giants  (Hubble Space Telescope Imagery)</vt:lpstr>
      <vt:lpstr>Hubble Telescope has made over  1.3 million observations  We converted some of them to Music!</vt:lpstr>
      <vt:lpstr>RGB (Red Green Blue)   Gray Scale     Pixel Matrix      </vt:lpstr>
      <vt:lpstr>Transformed Pixel Values into Frequencies and Notes!</vt:lpstr>
      <vt:lpstr>Peek into Python Code </vt:lpstr>
      <vt:lpstr>DEMO: Listen to the Musical</vt:lpstr>
      <vt:lpstr> Musical Part 1:   Birth of Stars    The Pillars of Creation  Eagle Nebula 7000 light years   Hubble Images: 5 Jan 2015  Pillars Of Creation Music</vt:lpstr>
      <vt:lpstr>   Musical Part 2:   Galaxies of Stars  Hubble Ultra Deep Field (HUDF)  Photograph  Fornax Constellation 13 billion light years  Hubble Images:  Sep 2003 – Jan 2004  HUDF Music</vt:lpstr>
      <vt:lpstr>Musical Part 3:  Star Death   Supernova 1987A  Large Magellanic Cloud 168,000 light years  Hubble Images 1994 - 2003   SuperNova Music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robot robot</dc:creator>
  <cp:lastModifiedBy>robot robot</cp:lastModifiedBy>
  <cp:revision>9</cp:revision>
  <dcterms:created xsi:type="dcterms:W3CDTF">2018-10-21T14:55:31Z</dcterms:created>
  <dcterms:modified xsi:type="dcterms:W3CDTF">2018-10-22T02:40:00Z</dcterms:modified>
</cp:coreProperties>
</file>