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80" r:id="rId3"/>
    <p:sldId id="270" r:id="rId4"/>
    <p:sldId id="272" r:id="rId5"/>
    <p:sldId id="285" r:id="rId6"/>
    <p:sldId id="281" r:id="rId7"/>
    <p:sldId id="291" r:id="rId8"/>
    <p:sldId id="284" r:id="rId9"/>
    <p:sldId id="288" r:id="rId10"/>
    <p:sldId id="287" r:id="rId11"/>
    <p:sldId id="292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706" autoAdjust="0"/>
    <p:restoredTop sz="94660"/>
  </p:normalViewPr>
  <p:slideViewPr>
    <p:cSldViewPr snapToGrid="0">
      <p:cViewPr varScale="1">
        <p:scale>
          <a:sx n="90" d="100"/>
          <a:sy n="90" d="100"/>
        </p:scale>
        <p:origin x="5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D97FF-A8C7-43F1-A926-F70DF4881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7D5A6-4550-4745-9B68-35848D3A7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71DD8-D857-489C-ACCA-C8A08BED2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D73-D3B7-471C-B7A7-079F18EEE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AB65C-7A76-4CD5-B366-BB04BC41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53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0AA6-7CFA-4423-8DA9-5FAF6CF7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E14F-0EB1-47F2-89F8-187DBDA73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D20CA-3C0B-4B3A-817A-6D686E8AB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CEB18-9C4F-4503-A7FE-369AA04D4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16213-2ACB-434B-9F81-40E0C5125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9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8B48F-DFEB-4EDA-A211-CE5D78AF2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07AF5-64E4-404F-9562-3EB379240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60202-845D-4253-8E8E-68CEBF526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E2BDB-7B7E-41A3-BB52-21545A440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89419-26E8-4C7F-B52C-D288DA71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4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8C15D-8877-4002-9FE0-8111A934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1D192-1827-455C-875B-D823AEF7BD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D17E27-E94C-4399-A086-02399A4A4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AE032-BA90-4C49-B86D-DF3AEB61C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424CB-68C4-425C-85F6-C2BB3592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AFBA2-F7D0-4C06-B2D4-0BDCC0A34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26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7567-7E5A-4281-A015-5D34571C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BA33B-DC80-4F88-8BFF-C11CA8F67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14A37-1EAD-4957-AD9C-CD2DF1479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2BD95F-A5B3-4B44-9604-949C25C51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946999-597F-481C-BC94-A9E39FEC5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D26A30-11C7-4003-BAF9-0DA1908E2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E5AB12-C9F8-4029-A078-B83EC10A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E20250-98AA-41E1-9191-3D9042CF6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4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6E18-A50D-4AA4-9D80-887BDFE1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4FDE66-F6A0-46D1-8F37-7B9B9C446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91B71-FD9E-4DAF-9E87-22EF46FBA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93B8DB-91B8-4B2E-A374-977653E66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5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EAA623-6DB9-48DE-932C-2DA370A99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7688B6-3E3E-4135-98F5-432C9B24B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1124E-055C-49B0-9FEE-4BFAB5AD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1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D6B41-F7C0-49A4-B0A2-BE3850C44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589F2-32CC-4079-8879-032063188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CE446-07D5-4188-83B5-C181A46C2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FDC4E-E3AF-423C-964A-9D4E2AF76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2862A-E7EB-4A21-903F-2FDEC00D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AD8D3-6491-4193-81E3-7BA0A97B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4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EBE19-1507-45BE-AFCC-8B96FA9F3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81705D-28BD-42E2-A143-2EA274AE5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3C498-BCD2-40CE-B37F-48B9B2FD9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2D643-92F8-496B-8FCD-591D663C4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75A1E-F74B-4D36-B616-B541D5B17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88367-B803-4B27-B166-B0BB4E52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9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F5C30-1AEF-4100-80A4-A2154958A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BFB59-6EB0-4D3D-83F4-561C7130B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2F279-7EDC-42E5-8EC3-0A5FE3809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D9057-DE0E-4CA2-B4D0-9C45D8E1C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8381E-C762-45F1-A086-AA72B7EAB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0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E8D746-3902-466B-AC77-2AB4449EE4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B077E-00FC-4C6E-86D8-C051F22F7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EBC0E-5D62-4BBE-92E8-F5304380D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837E5-6BA3-4C16-BBE3-BC4FAB4CD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51B75-70C4-40A1-A7FB-459E0519A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9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1F1ABC-A29A-4161-84D7-238D9F459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960A2-3B85-4F29-8576-282A7CB0E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FC63-6152-401F-B814-C81843F2F9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1D7C5-2CF2-4590-B691-9E9B00605E9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F1D77-A961-4644-B3F0-E5FCAF75A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74CBC-8438-4C0A-9A42-67443A673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94920-774F-42FB-973B-539701025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1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imgres?imgurl=https://elevatetechfest.com/wp-content/uploads/2018/08/Hackathon-1.jpg&amp;imgrefurl=https://elevatetechfest.com/&amp;docid=gZBrg-U1dyN5BM&amp;tbnid=pzOnZhLcgkmRwM:&amp;vet=10ahUKEwi2n_aoq9HdAhWB3YMKHYLVDQ8QMwg5KAYwBg..i&amp;w=300&amp;h=180&amp;bih=651&amp;biw=1366&amp;q=elevate%20hackathon&amp;ved=0ahUKEwi2n_aoq9HdAhWB3YMKHYLVDQ8QMwg5KAYwBg&amp;iact=mrc&amp;uact=8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://www.hotpoprobot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imgres?imgurl=https://elevatetechfest.com/wp-content/uploads/2018/08/Hackathon-1.jpg&amp;imgrefurl=https://elevatetechfest.com/&amp;docid=gZBrg-U1dyN5BM&amp;tbnid=pzOnZhLcgkmRwM:&amp;vet=10ahUKEwi2n_aoq9HdAhWB3YMKHYLVDQ8QMwg5KAYwBg..i&amp;w=300&amp;h=180&amp;bih=651&amp;biw=1366&amp;q=elevate%20hackathon&amp;ved=0ahUKEwi2n_aoq9HdAhWB3YMKHYLVDQ8QMwg5KAYwBg&amp;iact=mrc&amp;uact=8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://www.hotpoprobo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29F5DC-5F10-4D3C-BF48-EBED918315F8}"/>
              </a:ext>
            </a:extLst>
          </p:cNvPr>
          <p:cNvSpPr txBox="1"/>
          <p:nvPr/>
        </p:nvSpPr>
        <p:spPr>
          <a:xfrm>
            <a:off x="1016751" y="378192"/>
            <a:ext cx="10790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chemeClr val="accent6">
                    <a:lumMod val="75000"/>
                  </a:schemeClr>
                </a:solidFill>
              </a:rPr>
              <a:t>Smart Street Navigation Using Artificial Intelligence for City Kids (SNACK)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BC2E3F-A776-4F3B-9312-D3BC58DA8B72}"/>
              </a:ext>
            </a:extLst>
          </p:cNvPr>
          <p:cNvSpPr txBox="1"/>
          <p:nvPr/>
        </p:nvSpPr>
        <p:spPr>
          <a:xfrm>
            <a:off x="9747903" y="2719204"/>
            <a:ext cx="2762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Toronto, 26 September</a:t>
            </a:r>
          </a:p>
        </p:txBody>
      </p:sp>
      <p:pic>
        <p:nvPicPr>
          <p:cNvPr id="6" name="Picture 3" descr="Image result for elevate hackathon">
            <a:hlinkClick r:id="rId2"/>
            <a:extLst>
              <a:ext uri="{FF2B5EF4-FFF2-40B4-BE49-F238E27FC236}">
                <a16:creationId xmlns:a16="http://schemas.microsoft.com/office/drawing/2014/main" id="{D77B8290-D6BC-40C1-BCCA-20BF99621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903" y="3147922"/>
            <a:ext cx="2365988" cy="141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3FFEAD-4D81-4500-AEDF-92C4A3B69C82}"/>
              </a:ext>
            </a:extLst>
          </p:cNvPr>
          <p:cNvSpPr txBox="1"/>
          <p:nvPr/>
        </p:nvSpPr>
        <p:spPr>
          <a:xfrm>
            <a:off x="165851" y="3798332"/>
            <a:ext cx="471664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Family Team HotPopRobot</a:t>
            </a:r>
            <a:endParaRPr lang="en-US" sz="2000" b="1" i="1" dirty="0"/>
          </a:p>
          <a:p>
            <a:endParaRPr lang="en-US" sz="2000" b="1" dirty="0"/>
          </a:p>
          <a:p>
            <a:r>
              <a:rPr lang="en-US" sz="2000" b="1" dirty="0" err="1"/>
              <a:t>Artash</a:t>
            </a:r>
            <a:r>
              <a:rPr lang="en-US" sz="2000" b="1" dirty="0"/>
              <a:t>, Arushi, Vikas</a:t>
            </a:r>
          </a:p>
          <a:p>
            <a:endParaRPr lang="en-US" sz="2000" b="1" i="1" dirty="0"/>
          </a:p>
          <a:p>
            <a:r>
              <a:rPr lang="en-US" sz="2400" b="1" i="1" dirty="0">
                <a:hlinkClick r:id="rId4"/>
              </a:rPr>
              <a:t>www.HotPopRobot.com</a:t>
            </a:r>
            <a:r>
              <a:rPr lang="en-US" sz="2400" b="1" i="1" dirty="0"/>
              <a:t>  @wonrobot</a:t>
            </a:r>
          </a:p>
          <a:p>
            <a:endParaRPr lang="en-US" sz="20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5DB9C9-B1D8-4C88-8E73-C77A1EAA3C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500" y="3147922"/>
            <a:ext cx="4716649" cy="35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1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749C0-5206-4A14-B853-2943CE597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128" y="324654"/>
            <a:ext cx="9415515" cy="74609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Goal: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A10EA-FB70-4FC4-8751-6688CE139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0" y="2747909"/>
            <a:ext cx="7195957" cy="3204778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FF0000"/>
                </a:solidFill>
              </a:rPr>
              <a:t>Predict: </a:t>
            </a:r>
            <a:r>
              <a:rPr lang="en-US" sz="3000" dirty="0">
                <a:solidFill>
                  <a:srgbClr val="FF0000"/>
                </a:solidFill>
              </a:rPr>
              <a:t>Safest Street Routes Options</a:t>
            </a:r>
          </a:p>
          <a:p>
            <a:endParaRPr lang="en-US" sz="3000" dirty="0">
              <a:solidFill>
                <a:srgbClr val="FF0000"/>
              </a:solidFill>
            </a:endParaRPr>
          </a:p>
          <a:p>
            <a:r>
              <a:rPr lang="en-US" sz="3000" b="1" dirty="0">
                <a:solidFill>
                  <a:srgbClr val="FF0000"/>
                </a:solidFill>
              </a:rPr>
              <a:t>Protect:</a:t>
            </a:r>
            <a:r>
              <a:rPr lang="en-US" sz="3000" dirty="0">
                <a:solidFill>
                  <a:srgbClr val="FF0000"/>
                </a:solidFill>
              </a:rPr>
              <a:t> Kids from traffic, unsafe intersections everyday – day and night.</a:t>
            </a:r>
          </a:p>
          <a:p>
            <a:endParaRPr lang="en-US" sz="3000" dirty="0">
              <a:solidFill>
                <a:srgbClr val="FF0000"/>
              </a:solidFill>
            </a:endParaRPr>
          </a:p>
          <a:p>
            <a:r>
              <a:rPr lang="en-US" sz="3000" b="1" dirty="0">
                <a:solidFill>
                  <a:srgbClr val="FF0000"/>
                </a:solidFill>
              </a:rPr>
              <a:t>Impact: </a:t>
            </a:r>
            <a:r>
              <a:rPr lang="en-US" sz="3000" dirty="0">
                <a:solidFill>
                  <a:srgbClr val="FF0000"/>
                </a:solidFill>
              </a:rPr>
              <a:t>Includes voices of children in Safe City and transit planning</a:t>
            </a:r>
          </a:p>
          <a:p>
            <a:endParaRPr lang="en-US" sz="3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000" dirty="0">
              <a:solidFill>
                <a:srgbClr val="FF0000"/>
              </a:solidFill>
            </a:endParaRPr>
          </a:p>
          <a:p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55B02A-4A86-4836-B69F-2CAF4675227E}"/>
              </a:ext>
            </a:extLst>
          </p:cNvPr>
          <p:cNvSpPr/>
          <p:nvPr/>
        </p:nvSpPr>
        <p:spPr>
          <a:xfrm>
            <a:off x="515483" y="1251523"/>
            <a:ext cx="1116103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000" b="1" dirty="0">
                <a:solidFill>
                  <a:srgbClr val="FF0000"/>
                </a:solidFill>
              </a:rPr>
              <a:t> To provide the safest route to kids to reach their School </a:t>
            </a:r>
            <a:endParaRPr lang="en-CA" sz="3000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D1773A-DDC2-443C-B36A-C6BADB76F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1" y="2507549"/>
            <a:ext cx="4344929" cy="344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95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2FD65C8-A9DD-4566-BB97-52D4A8D48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02" y="161976"/>
            <a:ext cx="11548572" cy="139747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5 Artificial Intelligence Parameters and Data Sources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D9F3BC-ADCC-46EC-9559-9AEC42113C95}"/>
              </a:ext>
            </a:extLst>
          </p:cNvPr>
          <p:cNvSpPr txBox="1"/>
          <p:nvPr/>
        </p:nvSpPr>
        <p:spPr>
          <a:xfrm>
            <a:off x="1852332" y="1522226"/>
            <a:ext cx="3186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b="1" dirty="0"/>
              <a:t>Bike Lanes</a:t>
            </a:r>
          </a:p>
          <a:p>
            <a:r>
              <a:rPr lang="en-US" sz="2000" b="1" i="1" dirty="0"/>
              <a:t>Open Data Toronto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8311D8-0A3B-4F01-BFAD-4B22A8E69CEA}"/>
              </a:ext>
            </a:extLst>
          </p:cNvPr>
          <p:cNvSpPr txBox="1"/>
          <p:nvPr/>
        </p:nvSpPr>
        <p:spPr>
          <a:xfrm>
            <a:off x="6917751" y="3075057"/>
            <a:ext cx="6626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4. School Guards:</a:t>
            </a:r>
          </a:p>
          <a:p>
            <a:r>
              <a:rPr lang="en-US" sz="2000" b="1" i="1" dirty="0"/>
              <a:t>Toronto Police Services 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37D0EC-9420-41C8-B0B1-5DA0E45B7B8D}"/>
              </a:ext>
            </a:extLst>
          </p:cNvPr>
          <p:cNvSpPr txBox="1"/>
          <p:nvPr/>
        </p:nvSpPr>
        <p:spPr>
          <a:xfrm>
            <a:off x="6406626" y="1486342"/>
            <a:ext cx="4546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2. Enhanced Signaling Intersections</a:t>
            </a:r>
          </a:p>
          <a:p>
            <a:r>
              <a:rPr lang="en-US" sz="2000" b="1" i="1" dirty="0"/>
              <a:t>Open Data Toronto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0BFB13-2883-4491-91FE-A1B24AC85423}"/>
              </a:ext>
            </a:extLst>
          </p:cNvPr>
          <p:cNvSpPr txBox="1"/>
          <p:nvPr/>
        </p:nvSpPr>
        <p:spPr>
          <a:xfrm>
            <a:off x="1852332" y="3156513"/>
            <a:ext cx="2525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3. Schools and Parks</a:t>
            </a:r>
          </a:p>
          <a:p>
            <a:r>
              <a:rPr lang="en-US" sz="2000" b="1" i="1" dirty="0"/>
              <a:t>Open Data Toronto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634800-A6E1-43C7-8CD7-0D7D28FBFC5A}"/>
              </a:ext>
            </a:extLst>
          </p:cNvPr>
          <p:cNvSpPr txBox="1"/>
          <p:nvPr/>
        </p:nvSpPr>
        <p:spPr>
          <a:xfrm>
            <a:off x="4377874" y="5017715"/>
            <a:ext cx="6626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5.Fatalities and Accidents:</a:t>
            </a:r>
          </a:p>
          <a:p>
            <a:r>
              <a:rPr lang="en-US" sz="2000" b="1" i="1" dirty="0"/>
              <a:t>Vision Zero Documents</a:t>
            </a:r>
          </a:p>
        </p:txBody>
      </p:sp>
    </p:spTree>
    <p:extLst>
      <p:ext uri="{BB962C8B-B14F-4D97-AF65-F5344CB8AC3E}">
        <p14:creationId xmlns:p14="http://schemas.microsoft.com/office/powerpoint/2010/main" val="2545741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3076F-DFF3-4C6A-B29D-9B9BD4FD2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12264"/>
            <a:ext cx="10515600" cy="74178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Artificial Intelligence Inputs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A3783EE-E88E-415A-82CC-40E78312B4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9095082"/>
              </p:ext>
            </p:extLst>
          </p:nvPr>
        </p:nvGraphicFramePr>
        <p:xfrm>
          <a:off x="838199" y="1509732"/>
          <a:ext cx="10515600" cy="2621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67846937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702297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56986590"/>
                    </a:ext>
                  </a:extLst>
                </a:gridCol>
              </a:tblGrid>
              <a:tr h="53900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TRAINING AND TESTING DATABASE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DATA POINTS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9995858"/>
                  </a:ext>
                </a:extLst>
              </a:tr>
              <a:tr h="12797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Bike Lanes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Enhanced Signalling Intersections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 and Parks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 Guards</a:t>
                      </a:r>
                    </a:p>
                    <a:p>
                      <a:pPr algn="ctr"/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Uses Higher Fatalities rate as index for higher 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500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(Downtown Area: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Bathurst – Shaw)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06442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2BC167-25E6-40F0-BA9C-2926CC09A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319551"/>
              </p:ext>
            </p:extLst>
          </p:nvPr>
        </p:nvGraphicFramePr>
        <p:xfrm>
          <a:off x="838200" y="4267200"/>
          <a:ext cx="10515600" cy="200107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6790354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2107374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923133173"/>
                    </a:ext>
                  </a:extLst>
                </a:gridCol>
              </a:tblGrid>
              <a:tr h="5587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DEPLOYMENT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DATA POINTS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7058552"/>
                  </a:ext>
                </a:extLst>
              </a:tr>
              <a:tr h="144237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All intersections of Toronto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/>
                        <a:t>Uses Results from Training Database to generate city wide Intersections Index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0630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85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96DF34-D6CE-4D77-8F3F-C85BE9409AB0}"/>
              </a:ext>
            </a:extLst>
          </p:cNvPr>
          <p:cNvSpPr txBox="1"/>
          <p:nvPr/>
        </p:nvSpPr>
        <p:spPr>
          <a:xfrm>
            <a:off x="544830" y="211641"/>
            <a:ext cx="9513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Generating Risk Index of Intersections Using Artificial Intelligence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6E2538B0-B7C0-4ACF-A8B0-D3654DF06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40" t="28331" r="21918" b="17697"/>
          <a:stretch/>
        </p:blipFill>
        <p:spPr>
          <a:xfrm>
            <a:off x="502652" y="1535080"/>
            <a:ext cx="8869100" cy="47597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394D772-0FC7-4F03-BA18-E09B7B75DE71}"/>
              </a:ext>
            </a:extLst>
          </p:cNvPr>
          <p:cNvSpPr/>
          <p:nvPr/>
        </p:nvSpPr>
        <p:spPr>
          <a:xfrm>
            <a:off x="8204775" y="1365041"/>
            <a:ext cx="1392491" cy="412791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Arrow: U-Turn 3">
            <a:extLst>
              <a:ext uri="{FF2B5EF4-FFF2-40B4-BE49-F238E27FC236}">
                <a16:creationId xmlns:a16="http://schemas.microsoft.com/office/drawing/2014/main" id="{B9490F7C-ADD8-4475-96E9-311D021C2C49}"/>
              </a:ext>
            </a:extLst>
          </p:cNvPr>
          <p:cNvSpPr/>
          <p:nvPr/>
        </p:nvSpPr>
        <p:spPr>
          <a:xfrm rot="6121667">
            <a:off x="9341649" y="1115534"/>
            <a:ext cx="1039784" cy="1115587"/>
          </a:xfrm>
          <a:prstGeom prst="uturnArrow">
            <a:avLst>
              <a:gd name="adj1" fmla="val 18714"/>
              <a:gd name="adj2" fmla="val 25000"/>
              <a:gd name="adj3" fmla="val 25000"/>
              <a:gd name="adj4" fmla="val 41939"/>
              <a:gd name="adj5" fmla="val 768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158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D8084-BD28-4F71-B971-C64D195B7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90" y="234380"/>
            <a:ext cx="10515600" cy="765844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SNACK Data Flow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929E2A-C7FB-4701-8EAC-BB7571F02B63}"/>
              </a:ext>
            </a:extLst>
          </p:cNvPr>
          <p:cNvSpPr/>
          <p:nvPr/>
        </p:nvSpPr>
        <p:spPr>
          <a:xfrm>
            <a:off x="605590" y="1414870"/>
            <a:ext cx="2189747" cy="1461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OPEN DATA </a:t>
            </a:r>
          </a:p>
          <a:p>
            <a:pPr algn="ctr"/>
            <a:r>
              <a:rPr lang="en-US" dirty="0"/>
              <a:t>Toronto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E4550DA-4B64-4CA2-B1AE-FAA1064EDCA5}"/>
              </a:ext>
            </a:extLst>
          </p:cNvPr>
          <p:cNvSpPr/>
          <p:nvPr/>
        </p:nvSpPr>
        <p:spPr>
          <a:xfrm>
            <a:off x="759996" y="4712337"/>
            <a:ext cx="2057399" cy="1461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FROM THE USERS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7EC7F3-F965-47C0-A497-1FD7BB1C23C0}"/>
              </a:ext>
            </a:extLst>
          </p:cNvPr>
          <p:cNvSpPr/>
          <p:nvPr/>
        </p:nvSpPr>
        <p:spPr>
          <a:xfrm>
            <a:off x="3972585" y="3152907"/>
            <a:ext cx="2189747" cy="109487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Artificial Intelligence Decision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F32369F5-1539-42E3-B163-30556EF6D777}"/>
              </a:ext>
            </a:extLst>
          </p:cNvPr>
          <p:cNvSpPr/>
          <p:nvPr/>
        </p:nvSpPr>
        <p:spPr>
          <a:xfrm>
            <a:off x="5634991" y="731520"/>
            <a:ext cx="2772848" cy="1927421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SAFEST ROUTE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52DFDA14-176B-442C-8580-340EEE6FB8C7}"/>
              </a:ext>
            </a:extLst>
          </p:cNvPr>
          <p:cNvSpPr/>
          <p:nvPr/>
        </p:nvSpPr>
        <p:spPr>
          <a:xfrm>
            <a:off x="5634991" y="4797451"/>
            <a:ext cx="2765935" cy="1826169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Different Index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(Day, Nights, Weekends)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DAEB504-F46C-4769-A51C-E1E8FFE59A9B}"/>
              </a:ext>
            </a:extLst>
          </p:cNvPr>
          <p:cNvSpPr/>
          <p:nvPr/>
        </p:nvSpPr>
        <p:spPr>
          <a:xfrm rot="19543163">
            <a:off x="2694530" y="4551913"/>
            <a:ext cx="1285373" cy="3208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C39C255-5F04-4949-82ED-F1A5DC807464}"/>
              </a:ext>
            </a:extLst>
          </p:cNvPr>
          <p:cNvSpPr/>
          <p:nvPr/>
        </p:nvSpPr>
        <p:spPr>
          <a:xfrm rot="2998894">
            <a:off x="2716589" y="2753471"/>
            <a:ext cx="1335656" cy="2823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7B577DC0-5D34-47A3-BE24-DB2CEB50C51B}"/>
              </a:ext>
            </a:extLst>
          </p:cNvPr>
          <p:cNvSpPr/>
          <p:nvPr/>
        </p:nvSpPr>
        <p:spPr>
          <a:xfrm rot="2436815">
            <a:off x="6145998" y="4076600"/>
            <a:ext cx="1335656" cy="2823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9693A70-B33F-41DE-8527-A9AEEB7E31B8}"/>
              </a:ext>
            </a:extLst>
          </p:cNvPr>
          <p:cNvSpPr/>
          <p:nvPr/>
        </p:nvSpPr>
        <p:spPr>
          <a:xfrm rot="18947809">
            <a:off x="6104984" y="3046416"/>
            <a:ext cx="1335656" cy="2823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46EC41A-E762-482F-8083-EA384B84F466}"/>
              </a:ext>
            </a:extLst>
          </p:cNvPr>
          <p:cNvCxnSpPr>
            <a:cxnSpLocks/>
          </p:cNvCxnSpPr>
          <p:nvPr/>
        </p:nvCxnSpPr>
        <p:spPr>
          <a:xfrm>
            <a:off x="854242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EDA94FB-612D-454C-B09F-CEFB64264375}"/>
              </a:ext>
            </a:extLst>
          </p:cNvPr>
          <p:cNvSpPr/>
          <p:nvPr/>
        </p:nvSpPr>
        <p:spPr>
          <a:xfrm>
            <a:off x="8653473" y="280351"/>
            <a:ext cx="33925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200" b="1" dirty="0">
                <a:solidFill>
                  <a:schemeClr val="accent1"/>
                </a:solidFill>
              </a:rPr>
              <a:t>Visual Interpretation</a:t>
            </a:r>
            <a:endParaRPr lang="en-US" sz="4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1E3A8B-771A-4CAB-86E4-21EBA05AA521}"/>
              </a:ext>
            </a:extLst>
          </p:cNvPr>
          <p:cNvSpPr txBox="1"/>
          <p:nvPr/>
        </p:nvSpPr>
        <p:spPr>
          <a:xfrm>
            <a:off x="8823418" y="1936946"/>
            <a:ext cx="3052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Higher Index: Higher Risk</a:t>
            </a:r>
          </a:p>
          <a:p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Lower Index: Lower Risk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0EBEAE-3DE7-4D69-84B1-F1E1E3083E18}"/>
              </a:ext>
            </a:extLst>
          </p:cNvPr>
          <p:cNvSpPr txBox="1"/>
          <p:nvPr/>
        </p:nvSpPr>
        <p:spPr>
          <a:xfrm>
            <a:off x="8677002" y="3605698"/>
            <a:ext cx="33925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b="1" dirty="0"/>
              <a:t>Trinity Bellwood Park : -0.5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b="1" dirty="0"/>
              <a:t>King and Tecumseth: 0.25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b="1" dirty="0"/>
              <a:t>Intersections with Crossing Guards : -0.1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b="1" dirty="0"/>
              <a:t>Intersections without Crossing Guards: 0.5</a:t>
            </a:r>
          </a:p>
        </p:txBody>
      </p:sp>
    </p:spTree>
    <p:extLst>
      <p:ext uri="{BB962C8B-B14F-4D97-AF65-F5344CB8AC3E}">
        <p14:creationId xmlns:p14="http://schemas.microsoft.com/office/powerpoint/2010/main" val="177380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10356E-6752-4EC0-ABAB-5AA0EA153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9"/>
          <a:stretch/>
        </p:blipFill>
        <p:spPr>
          <a:xfrm>
            <a:off x="1227221" y="-14835"/>
            <a:ext cx="9737558" cy="688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35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3225-A42A-4E5F-9B5C-C6FA852A3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5345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Peek into SNACK</a:t>
            </a:r>
            <a:r>
              <a:rPr lang="en-CA" b="1" dirty="0">
                <a:solidFill>
                  <a:schemeClr val="accent1"/>
                </a:solidFill>
              </a:rPr>
              <a:t>’s</a:t>
            </a:r>
            <a:r>
              <a:rPr lang="en-US" b="1" dirty="0">
                <a:solidFill>
                  <a:schemeClr val="accent1"/>
                </a:solidFill>
              </a:rPr>
              <a:t> Neural Network Code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CB7ED695-F897-407B-8F80-A01B1FDFC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251" r="42980" b="26529"/>
          <a:stretch/>
        </p:blipFill>
        <p:spPr>
          <a:xfrm>
            <a:off x="1404621" y="1570470"/>
            <a:ext cx="6864735" cy="461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53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0F26-DDD0-4946-8AF8-85276A0FF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900" y="90669"/>
            <a:ext cx="8715606" cy="761310"/>
          </a:xfrm>
        </p:spPr>
        <p:txBody>
          <a:bodyPr/>
          <a:lstStyle/>
          <a:p>
            <a:r>
              <a:rPr lang="fr-CA" b="1" dirty="0">
                <a:solidFill>
                  <a:srgbClr val="FF0000"/>
                </a:solidFill>
              </a:rPr>
              <a:t>Google </a:t>
            </a:r>
            <a:r>
              <a:rPr lang="en-CA" b="1" dirty="0">
                <a:solidFill>
                  <a:srgbClr val="FF0000"/>
                </a:solidFill>
              </a:rPr>
              <a:t>Map</a:t>
            </a:r>
            <a:r>
              <a:rPr lang="fr-CA" b="1" dirty="0">
                <a:solidFill>
                  <a:srgbClr val="FF0000"/>
                </a:solidFill>
              </a:rPr>
              <a:t> vs SNACK </a:t>
            </a:r>
            <a:r>
              <a:rPr lang="en-CA" b="1" dirty="0">
                <a:solidFill>
                  <a:srgbClr val="FF0000"/>
                </a:solidFill>
              </a:rPr>
              <a:t>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0EA87-C9B2-47D0-B84E-7C6155CFE9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10442" r="12308" b="5302"/>
          <a:stretch/>
        </p:blipFill>
        <p:spPr>
          <a:xfrm>
            <a:off x="6533320" y="1518306"/>
            <a:ext cx="5097195" cy="4614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5DC817-CDC1-43A3-8329-D93678BF9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88" y="1527784"/>
            <a:ext cx="5868674" cy="46533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E1B304-E39F-40C8-9431-F95A4337460F}"/>
              </a:ext>
            </a:extLst>
          </p:cNvPr>
          <p:cNvSpPr txBox="1"/>
          <p:nvPr/>
        </p:nvSpPr>
        <p:spPr>
          <a:xfrm>
            <a:off x="6496881" y="1024562"/>
            <a:ext cx="5695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Time Taken: 20 Minutes      Risk Index: -0.6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4132F1-4D9B-403A-AC85-C395C9F5F40C}"/>
              </a:ext>
            </a:extLst>
          </p:cNvPr>
          <p:cNvSpPr txBox="1"/>
          <p:nvPr/>
        </p:nvSpPr>
        <p:spPr>
          <a:xfrm>
            <a:off x="484342" y="1027799"/>
            <a:ext cx="569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Time Taken: 26 Minutes    Risk Index: -1.35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BE258C-8305-4C33-91B4-9A3226E276BE}"/>
              </a:ext>
            </a:extLst>
          </p:cNvPr>
          <p:cNvCxnSpPr/>
          <p:nvPr/>
        </p:nvCxnSpPr>
        <p:spPr>
          <a:xfrm flipH="1">
            <a:off x="2400300" y="6133255"/>
            <a:ext cx="236220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64CEF22-6B75-488F-B40A-1A6D1F466790}"/>
              </a:ext>
            </a:extLst>
          </p:cNvPr>
          <p:cNvCxnSpPr>
            <a:cxnSpLocks/>
          </p:cNvCxnSpPr>
          <p:nvPr/>
        </p:nvCxnSpPr>
        <p:spPr>
          <a:xfrm flipH="1" flipV="1">
            <a:off x="1727200" y="4800600"/>
            <a:ext cx="673100" cy="133265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592391C-2410-451A-9BED-C0D14FD24562}"/>
              </a:ext>
            </a:extLst>
          </p:cNvPr>
          <p:cNvCxnSpPr>
            <a:cxnSpLocks/>
          </p:cNvCxnSpPr>
          <p:nvPr/>
        </p:nvCxnSpPr>
        <p:spPr>
          <a:xfrm flipV="1">
            <a:off x="1727200" y="2908300"/>
            <a:ext cx="800100" cy="18923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B5908A-30B3-452B-A159-0268AF2A3D8F}"/>
              </a:ext>
            </a:extLst>
          </p:cNvPr>
          <p:cNvCxnSpPr>
            <a:cxnSpLocks/>
          </p:cNvCxnSpPr>
          <p:nvPr/>
        </p:nvCxnSpPr>
        <p:spPr>
          <a:xfrm>
            <a:off x="2527300" y="2908300"/>
            <a:ext cx="54610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925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113CB-2D56-498A-BE0D-B918EE291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142" y="93748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Sketches, Making, Coding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D70E3F-3B7A-4487-9AC3-B547D71B1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705" y="1419311"/>
            <a:ext cx="6064958" cy="453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F09B38-F4F1-48DA-BB9D-347C522B0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9143" y="1992552"/>
            <a:ext cx="4529999" cy="338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86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29F5DC-5F10-4D3C-BF48-EBED918315F8}"/>
              </a:ext>
            </a:extLst>
          </p:cNvPr>
          <p:cNvSpPr txBox="1"/>
          <p:nvPr/>
        </p:nvSpPr>
        <p:spPr>
          <a:xfrm>
            <a:off x="1016751" y="378192"/>
            <a:ext cx="10790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chemeClr val="accent6">
                    <a:lumMod val="75000"/>
                  </a:schemeClr>
                </a:solidFill>
              </a:rPr>
              <a:t>Smart Street Navigation Using Artificial Intelligence for City Kids (SNACK)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BC2E3F-A776-4F3B-9312-D3BC58DA8B72}"/>
              </a:ext>
            </a:extLst>
          </p:cNvPr>
          <p:cNvSpPr txBox="1"/>
          <p:nvPr/>
        </p:nvSpPr>
        <p:spPr>
          <a:xfrm>
            <a:off x="9747903" y="2719204"/>
            <a:ext cx="2762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Toronto, 26 September</a:t>
            </a:r>
          </a:p>
        </p:txBody>
      </p:sp>
      <p:pic>
        <p:nvPicPr>
          <p:cNvPr id="6" name="Picture 3" descr="Image result for elevate hackathon">
            <a:hlinkClick r:id="rId2"/>
            <a:extLst>
              <a:ext uri="{FF2B5EF4-FFF2-40B4-BE49-F238E27FC236}">
                <a16:creationId xmlns:a16="http://schemas.microsoft.com/office/drawing/2014/main" id="{D77B8290-D6BC-40C1-BCCA-20BF99621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903" y="3147922"/>
            <a:ext cx="2365988" cy="141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3FFEAD-4D81-4500-AEDF-92C4A3B69C82}"/>
              </a:ext>
            </a:extLst>
          </p:cNvPr>
          <p:cNvSpPr txBox="1"/>
          <p:nvPr/>
        </p:nvSpPr>
        <p:spPr>
          <a:xfrm>
            <a:off x="165851" y="3798332"/>
            <a:ext cx="471664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Family Team HotPopRobot</a:t>
            </a:r>
            <a:endParaRPr lang="en-US" sz="2000" b="1" i="1" dirty="0"/>
          </a:p>
          <a:p>
            <a:endParaRPr lang="en-US" sz="2000" b="1" dirty="0"/>
          </a:p>
          <a:p>
            <a:r>
              <a:rPr lang="en-US" sz="2000" b="1" dirty="0" err="1"/>
              <a:t>Artash</a:t>
            </a:r>
            <a:r>
              <a:rPr lang="en-US" sz="2000" b="1" dirty="0"/>
              <a:t>, Arushi, Vikas</a:t>
            </a:r>
          </a:p>
          <a:p>
            <a:endParaRPr lang="en-US" sz="2000" b="1" i="1" dirty="0"/>
          </a:p>
          <a:p>
            <a:r>
              <a:rPr lang="en-US" sz="2400" b="1" i="1" dirty="0">
                <a:hlinkClick r:id="rId4"/>
              </a:rPr>
              <a:t>www.HotPopRobot.com</a:t>
            </a:r>
            <a:r>
              <a:rPr lang="en-US" sz="2400" b="1" i="1" dirty="0"/>
              <a:t>  @wonrobot</a:t>
            </a:r>
          </a:p>
          <a:p>
            <a:endParaRPr lang="en-US" sz="20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5DB9C9-B1D8-4C88-8E73-C77A1EAA3C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500" y="3147922"/>
            <a:ext cx="4716649" cy="35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77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6472</TotalTime>
  <Words>316</Words>
  <Application>Microsoft Office PowerPoint</Application>
  <PresentationFormat>Widescreen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Goal:</vt:lpstr>
      <vt:lpstr>5 Artificial Intelligence Parameters and Data Sources</vt:lpstr>
      <vt:lpstr>Artificial Intelligence Inputs</vt:lpstr>
      <vt:lpstr>PowerPoint Presentation</vt:lpstr>
      <vt:lpstr>SNACK Data Flow</vt:lpstr>
      <vt:lpstr>PowerPoint Presentation</vt:lpstr>
      <vt:lpstr>Peek into SNACK’s Neural Network Code</vt:lpstr>
      <vt:lpstr>Google Map vs SNACK Map</vt:lpstr>
      <vt:lpstr>Sketches, Making, Coding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Vikas Nath</dc:creator>
  <cp:lastModifiedBy>robot robot</cp:lastModifiedBy>
  <cp:revision>140</cp:revision>
  <cp:lastPrinted>2018-09-23T15:44:37Z</cp:lastPrinted>
  <dcterms:created xsi:type="dcterms:W3CDTF">2018-03-03T04:41:01Z</dcterms:created>
  <dcterms:modified xsi:type="dcterms:W3CDTF">2018-10-01T20:01:17Z</dcterms:modified>
</cp:coreProperties>
</file>