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0" r:id="rId3"/>
    <p:sldId id="296" r:id="rId4"/>
    <p:sldId id="299" r:id="rId5"/>
    <p:sldId id="298" r:id="rId6"/>
    <p:sldId id="297" r:id="rId7"/>
    <p:sldId id="301" r:id="rId8"/>
    <p:sldId id="303" r:id="rId9"/>
    <p:sldId id="270" r:id="rId10"/>
    <p:sldId id="304" r:id="rId11"/>
    <p:sldId id="300" r:id="rId12"/>
    <p:sldId id="272" r:id="rId13"/>
    <p:sldId id="285" r:id="rId14"/>
    <p:sldId id="306" r:id="rId15"/>
    <p:sldId id="307" r:id="rId16"/>
    <p:sldId id="281" r:id="rId17"/>
    <p:sldId id="284" r:id="rId18"/>
    <p:sldId id="287" r:id="rId19"/>
    <p:sldId id="286" r:id="rId20"/>
    <p:sldId id="293" r:id="rId21"/>
    <p:sldId id="294" r:id="rId22"/>
    <p:sldId id="3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8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464A5-9B0D-4F87-B689-CE7E40428026}" type="datetimeFigureOut">
              <a:rPr lang="en-CA" smtClean="0"/>
              <a:t>2018-11-17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17164-E9C7-44DE-A35F-A45737ADED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804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EAE8-BF8E-41B1-B8A4-644B487CCBF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394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17164-E9C7-44DE-A35F-A45737ADED3A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6621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D97FF-A8C7-43F1-A926-F70DF4881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7D5A6-4550-4745-9B68-35848D3A7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71DD8-D857-489C-ACCA-C8A08BED2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D73-D3B7-471C-B7A7-079F18EE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AB65C-7A76-4CD5-B366-BB04BC41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5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0AA6-7CFA-4423-8DA9-5FAF6CF7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E14F-0EB1-47F2-89F8-187DBDA73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D20CA-3C0B-4B3A-817A-6D686E8AB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EB18-9C4F-4503-A7FE-369AA04D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16213-2ACB-434B-9F81-40E0C512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8B48F-DFEB-4EDA-A211-CE5D78AF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07AF5-64E4-404F-9562-3EB379240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60202-845D-4253-8E8E-68CEBF526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E2BDB-7B7E-41A3-BB52-21545A440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89419-26E8-4C7F-B52C-D288DA71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4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8C15D-8877-4002-9FE0-8111A934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D192-1827-455C-875B-D823AEF7B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17E27-E94C-4399-A086-02399A4A4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AE032-BA90-4C49-B86D-DF3AEB61C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424CB-68C4-425C-85F6-C2BB3592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AFBA2-F7D0-4C06-B2D4-0BDCC0A34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2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7567-7E5A-4281-A015-5D34571C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BA33B-DC80-4F88-8BFF-C11CA8F67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14A37-1EAD-4957-AD9C-CD2DF1479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2BD95F-A5B3-4B44-9604-949C25C51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46999-597F-481C-BC94-A9E39FEC5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D26A30-11C7-4003-BAF9-0DA1908E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E5AB12-C9F8-4029-A078-B83EC10A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E20250-98AA-41E1-9191-3D9042CF6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4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6E18-A50D-4AA4-9D80-887BDFE1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4FDE66-F6A0-46D1-8F37-7B9B9C44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91B71-FD9E-4DAF-9E87-22EF46FBA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3B8DB-91B8-4B2E-A374-977653E6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5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EAA623-6DB9-48DE-932C-2DA370A99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688B6-3E3E-4135-98F5-432C9B24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1124E-055C-49B0-9FEE-4BFAB5AD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1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D6B41-F7C0-49A4-B0A2-BE3850C4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589F2-32CC-4079-8879-032063188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CE446-07D5-4188-83B5-C181A46C2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FDC4E-E3AF-423C-964A-9D4E2AF76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2862A-E7EB-4A21-903F-2FDEC00D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AD8D3-6491-4193-81E3-7BA0A97B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4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EBE19-1507-45BE-AFCC-8B96FA9F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81705D-28BD-42E2-A143-2EA274AE5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3C498-BCD2-40CE-B37F-48B9B2FD9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2D643-92F8-496B-8FCD-591D663C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75A1E-F74B-4D36-B616-B541D5B17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88367-B803-4B27-B166-B0BB4E52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5C30-1AEF-4100-80A4-A2154958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BFB59-6EB0-4D3D-83F4-561C7130B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2F279-7EDC-42E5-8EC3-0A5FE3809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D9057-DE0E-4CA2-B4D0-9C45D8E1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8381E-C762-45F1-A086-AA72B7EAB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0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E8D746-3902-466B-AC77-2AB4449EE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B077E-00FC-4C6E-86D8-C051F22F7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EBC0E-5D62-4BBE-92E8-F5304380D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837E5-6BA3-4C16-BBE3-BC4FAB4CD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51B75-70C4-40A1-A7FB-459E0519A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1F1ABC-A29A-4161-84D7-238D9F459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960A2-3B85-4F29-8576-282A7CB0E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FC63-6152-401F-B814-C81843F2F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1D7C5-2CF2-4590-B691-9E9B00605E99}" type="datetimeFigureOut">
              <a:rPr lang="en-US" smtClean="0"/>
              <a:t>11/17/2018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F1D77-A961-4644-B3F0-E5FCAF75A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74CBC-8438-4C0A-9A42-67443A673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1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hotpoprobot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hotpoprobo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data:image/png;base64,iVBORw0KGgoAAAANSUhEUgAABkAAAALQCAYAAADIJbz3AAAgAElEQVR4XuzdB5SsVZn18b1RJIhkUQRBchTJIjCACRmVoEgSMaGgqGNCDGPEHBjnkxEVHHFAUVBQchJJAgqIIJIzSpAsQYLC/tbR92qD996u6q7whv+7Vi9nqBOe53dqQXc9dc6xeBBAAAEEEEAAAQQQQAABBBBAAAEEEEAAAQQQQACBlgm4Zfl0Jp0ky0k6VtLrbJ/fmcRJFAEEEEAAAQQQQAABBBBAAAEEEEAAAQQQQACBHgQogPSAVNcmST4i6f/ZfqCuMRIXAggggAACCCCAAAIIIIAAAggggAACCPQvkGRpSavYPqH/3vRAAIEiQAGE9wECCCCAAAIIIIBAXwJJNrJ9Vl+daIwAAggggAACCCDQaIEkr5Z0s+1fNjqRBgWfZHtJG9p+T4PCJlQEaiVAAaRWy0EwCCCAAAIIIIBAvQWSbCDp2bZ/VO9Iia4XgSS7SXqnpPfaPqWXPrRBAAEEEEAAgW4KJFnL9m+6mf1os04yn6R9JB1IwWm09szWPgEKIO1bUzJCAAEEEECglgJJDpJ0te29axkgQbVaIMkCkua3/ftWJ9pnckk+Lemjkl5v++A+u9McAQQQQAABBBBAYAgCSdaUVIpNu9r+zhCmYEgExiKQ5DW2fzzKySmAjFKbuRBAAAEEEOioQJKFJd0p6WTbm3eUgbTHKFDdnbaE7XeMMYxaTp1kZduX1zI4gkIAAQQQQAABBDoqkGQh23d3NH3SbqlAktfaPmSU6VEAGaU2cyGAAAIIINBhgSTPlnS77Yc6zEDqCCCAAAIIIIAAAggggAACCCAwIgEKICOCZhoEEEAAAQQQQAABBBBAAAEEEEAAAQQQQAABBBAYnQAFkNFZMxMCCCCAAAIIINA4gSTL2766cYETMAIIIIAAAggggAACCCCAQOcFKIB0/i0AAAIIIIAAAgi0QSDJx0oetsul1gN7krxN0m9tnz2wQRkIgR4EkqwiaTnbx/TQnCYIIIAAAggggAACCCCAwL8IUADhTYEAAggggAACCLRAIMkRkmJ72xakQwoIKMlHJW1le304EEAAAQQQQAABBBBAAIGpCFAAmYoafRBAAAEEEEAAAQQQQGDoAkmeZPvRoU/EBAgggAACCCCAAAIIINBKAQogrVxWkkIAAQQQQAABBBBAAAEEEEAAAQQQQAABBBBAoNsCFEC6vf5kjwACCCCAAAIIIIAAAggggMAsBZLMKWlPSYfZvgYqBBBAAAEEEECgSQIUQJq0WsSKAAIIIIAAAggggAACCCCAwAgFkrxc0rGS3mv7v0c4NVMhgAACCCCAAALTFqAAMm1CBmiqQJJVJN1q++6m5kDcCCCAAAIIIIAAAggggMCwBZK8xPbPhj0P4yOAAAIIIIAAAoMWoAAyaFHGa4xAku9Kutj2PnUPOoltp+5xEh8CCCCAAAIIIIAAAggggAACCCCAAAIINFMgyeK2b5ks+iTb2P7pZO3q8HpnCiBJviLpliZ82F2HNwYx1EcgyRaS5m7Kv1TqI0ckCCCAAAIIIIAAAggggAACCCCAAAIIINCLQJI9JH1d0htt/9+s+iRZWNJNkl5juxyTWeunEwWQJHNJukfS+bb/rdYrQnAIzEQgyRy2HwMHAQQQQAABBBBAAAEEEEAAAQQQQAABBBAYtECSHSR9XNIHbR8zu/GTLGD7T4OOYRjjdaIAUuCSLFWKILbvHQYkYyKAAAIIIIAAAggggAACCCCAAAIIIIAAAggggEB9BDpTAKkPOZEggAACCCCAAAIIIIAAAgiMUyDJ8ravHmcMzI0AAghMFEiyqu1LUUEAAQQQGKwABZDBejIaAggggAACCCCAAAIIIIBAxwSSLGn7Dx1Lm3QRaLVAkoVs3z2KJJMsIelMSevbvmMUczIHAggg0BUBCiBdWWnyRAABBBBAAAEEEEAAAQQQGLhAkkUkfUTSl23fOvAJGBABBEYukGRFSbva/uCoJk8yt+2HRjUf8yCAAAJdEaAA0pWVJk8EEEAAAQQQQAABBBBAAIGhCCSZx/aDQxmcQRFAYCwCSeazff9YJmdSBBBAAIGBCVAAGRglAyGAAAIIIIAAAggggAACCCCAAAIIIIAAAggggEBdBCiA1GUliAMBBBBAAAEEEEAAAQQQQAABBBBAAAEEEEAAAQQGJkABZGCU4xkoyZ6SHrX91fFEwKwIIIAAAgh0WyDJNpL+ZPvUbkuQPQIIIIAAAggggAACCCCAAAL1EqAAUq/16CuaJE+TdI+kctbsIrYf7msAGiOAQGcFkmxo++zOApA4AggggAACCCCAAAIIIIAAAggggEDrBSiANHyJk+xU7QA5rOGpED4CCIxIIMkbJR0o6cW2fz6iaZkGAQQQQAABBBBAAAEEEEAAAQQQQACBkQpQABkpN5MhgAAC4xdIspCknWzvN/5oiAABBGYIJCm/l73f9ldQQQABBBBAAAEEEEAAAQQQQACB6QtQAJm+ISMg0BqBJIvbvqU1CZEIAggg0DCBJHtQnGzYohHuSASSrC3pKEm72z52JJMyCQIIDEUgySskXWv7sqFMwKAIIIAAAggggMAEAQogvB0QQOBvAknmknSNpNfZPg0WBBBAAAEEEECgLgJJlpRUdkd92fav6xIXcSCAQP8CSZa3fXX/PdvVI8kStm9qV1ZkgwACCLRDIMn8knax/fV2ZNTtLCiAdHv9yR6BxwkkWdH2lbAggAACCCCAQPsFkpwp6X7b/97+bMkQAQQQqJdAktUk/cn2H+oVGdEggAACCBSBJNvZ/hEazRegANL8NSQDBBBAAAEEEEAAAQT6FkjyVUkP2/5Q353pgAACfQkkWU/S5bbv66sjjRFAAAEEEEAAAQSmJUABZFp8dEYAAQQQQAABBBBAAAEEEEBg9gJJzpH0Y9v7YIUAAggggAACCCAwOgEKIKOzZiYEEEAAAQQQQAABBBBAAIEOCiRZwPafOpg6KSOAAAIIIIAAAmMVoAAyVv7uTZ5kOdvlom0eBBBAAAEEEEAAAQQQQKA2AkkWs31bbQIiEAQQQAABBBBAAIFpC1AAmTYhA/QjkORsSR+xfVo//WiLAAIIIIBAVwSSbC9pLtsHdyVn8kQAAQTGLZDkh5J2kLQgOzXGvRrMjwACCCCAAAIIDE6AAsjgLBmpB4Ek89r+cw9NaYIAAggggEAnBZK8U9Lctr/SSQCSRgABBMYgkOQ9kla1vdsYpmdKBBAYoUCSOSV9V9KJtg8a4dRMhQACCCAwBgEKIGNAZ0oEEEAAAQQQQAABBBBAAAEEEEAAgdELJFle0lWSvmx7r9FHwIwIIIAAAqMUoAAySm3mQgABBBBAAAEEEEAAAQQQQAABBBAYqwB3/oyVn8kRQACBkQpQABkpN5MhgAACCCCAAALdFEiytO0bupk9WSOAAAIIIIAAAggggAACCIxDgALIONSZEwEEEEAAAQQQ6JBAkhUlbWP7Sx1Km1QRQAABBBBAAAEEEEAAAQTGLEABZMwLwPQIIIAAAggggEAXBMp527av7kKu5IgAAggggAACCCCAAAIIIFAPAQog9VgHomiwQJL5bd/b4BQIHQEEEEAAAQQQQAABBBAYmkCSt9v+xtAmYGAEEEAAAQQQQGAWAhRAeGsgMA2BJF+WtLPtZ01jGLoigAACCCCAAAIIIIAAAq0VSLKV7aNamyCJIYAAAghMKsCO8EmJaDAkAQogQ4Jl2G4IJNlU0iq2v9mNjMkSAQQQQAABBBBAAAEEEECgqwJJ5rb9UFfzJ28EEJiaQJLFJd1r+4GpjUAvBKYuQAFk6nb0RAABBBBAAAEEEEAAAQQQQAABBDohkGRFSZdJOtr2Np1ImiQRQAABBBovQAGk8UtIAggggAACCCCAAAIIIIAAAggggMBwBaoCyOWSjqIAMlxrRkcAAQQQGJwABZDBWTISAgiMSSDJkpJ+KGlz238eUxhMiwACCCCAAAIIDEwgyUa2zxrYgAyEAAIIDEAgyTy2HxzAUAyBAAIIIIDASAQogIyEmUkQQGDYAknWtH3hsOdh/G4JlHt+bJ/erazJFgEEEEBg3AJJniOp/G7z03HHwvwIIIAAAggggAACCDRZgAJIk1eP2BFAAAEEhiaQZAFJn5X0btuPDm0iBkYAAQQQQAABBBBorECShSQdJ2kv22c2NhECRwABBBBAoKUCFEBaurCkhQACCCCAAAIIIIAAAggggAACwxdI8iVJ37R97fBnYwYEEEBgdAJJXi/pfttHjG5WZkJgsAIUQAbryWgIIIAAAg0XSLKF7RMangbhI4AAAggggAACtRRI8nJJD9o+tZYBEhQCCCCAAAIItEqAAkirlpNkEEAAAQSmI5DkqZLKXTI72z53OmPRFwEEEEAAAQQQQOBfBZIcL+mPtt+IDwIIIIAAAghMTSDJcravmVrvbvWiANKt9SZbBBBAAIFJBJLYdoBCAAEEEEAAAQQQGLwAv2sN3rTOIyZ5mu376hwjsSGAAAJNE0iyoKQrJW3A8YuTrx4FkMmNaIEAAggggAACCCCAAAIIIIAAAggg0KdAkk0lPWz7l312pTkCCCCAwGwEksxv+16QJhegADK5ES0Q6EsgyeKS3inpe7Yv66szjRFAAAEEEEAAAQQQQAABBBBAAAEEEEAAAQQGIkABZCCMDILAPwWS7CLpIEl72t4HGwQQQAABBBBAAAEEEEAAAQQQQAABBBBAAIHRC1AAGb05M3ZAIMmWto/uQKqkiAACCCCAAAItFSjHltg+vaXpkRYCCCCAAAIIIIAAAgh0QIACSAcWmRQRQAABBBBAAAEEEOhXIMnWkn5m+4F++9IeAQQQQAABBBBAAAEEEKiDAAWQOqwCMSCAAAIIIIAAAggggAACCCCAQCMFkuwm6RDb9zcyAYJGAAEEEECgxQIUQFq8uKSGAAIIIIAAAggggAACCCCAAALDFUiyn6Sv2b58uDMxOgIIIIAAAgj0K0ABZBZiSb4h6Q7bH+sXlfYIIIAAAggggAACCCCAAAIIIIAAAs0USPJ2SWfa/l0zMyBqBBBAYHACSbawfcLgRhztSBRAZl0AOUXSH2y/YbRLwmwIIIAAAggggAACCCCAAAIIIIAAAuMQSLKlpKMkfcv228YRA3MigAACdRFI8jRJr7T9g7rE1G8cFED6FaM9Ai0SSPIsSeW82v1s39ai1EgFAQQaLpBkbdsXNDwNwkcAAQQQGLFAkvklbdjkbymOmIzpEEBgJgJJPijpVNvnAoQAAggg0GwBCiDNXj+iR2DaAkmWsX3dtAdiAAQQQAABBBBAAAEExiyQZL6qAHLSmENhegQQQAABBBBAAIEaCFAAqcEiEAICCCCAAAIIIIAAAggggAACCCCAAAIIIIAAAggMVoACyGA9GQ0BBBBAAAEEEEAAgU4IJFnC9k2dSJYkEUAAAQQQQAABBBBAoJECFEAauWwEjQACCCCAAAIIIIDA+ASSzFtdELud7btHFUmSZ0payfbpo5qTeRBAAAEEpCSHSrrR9gfwQAABBBBAoEkCFECatFrEigACCCCAAAIIIIBATQSSzGH7sVGHk2RV25eOel7mQwABBLoskGQtSffavqbLDuSOAAIIINA8AQogzVuz2UacZH3b57Ysrc6mk2RN2xd2FoDEEUAAAQQQQAABBBBAAAEEEEAAAQQQQACBKQpQAJkiXB27JVlU0iskHWb7wTrGSEz9CSTZVdKZtq/sryetEUAAAQQQQAABBBBAAAEEEEAAAQQQQACBbgtQAGno+ifZUdLVts9vaAqEjQACCCCAAAIIIIAAAggggAACCCCAAAIItEIgyZPLl9NtH9mKhFqSBAWQhi5kkhVsX9XQ8AkbAQQQQGCKAkl+KOl029+Y4hB0QwABBBBAAAEEEEAAAQQQQACBAQskWVvSm2y/a8BDM9w0BCiATAOPrqMTSPJc2xePbkZmQgABBOopkGQlSdfZfqSeERIVAggggAACCCCAAAIIIIAAAgggUA8BCiD1WAeimI1Akjklfa782L4bLAQQQAABBBBAAAEEEEAAAQQQQAABBBBAAAEEJhOgADKZEK8jgAACCCCAAAIItEqgOpv3DEm7s8O0VUtLMggggAACCCCAAAIIIIDA4wQogPCGQKAHgSSrSDpQ0vds/08PXWiCAAIIIIAAAjUWSLK57ZNqHCKhSUqyhaQvSXqZ7VtAQQABBBBAAAEEEEAAAQT6EaAA0o8WbTsrkGQzSadK+ortD3QWgsQRQACBlgkkWZwPVVu2qKTTKoEka0h6u6R32n60VcmRDAIIIIAAAgg0RiDJcravaUzABIoAAv8QoADCmwGBHgWSLGX7xh6b0wwBBBBAoOYCSV4u6VW231rzUAkPAQQQQAABBEYskGRnST+k+DpieKZDoIYC1RcyVrF9aA3DIyQEEJhEgAIIbxEEEEAAAQQQQAABBBBAAAEEEECgEkhSPis5XdJetn8JDAIIIIAAAgg0V4ACSHPXjsgRQAABBBBAAAEEEEAAAQQQQAABBBBAAAEEEEBgFgIUQHhrIIAAAggggAACCCCAAAIIIIAAAggggAACCCCAQOsEKIC0bklJCAEEEEAAAQQQQAABBBBAAAEEEEAAAQQQQAABBCiA8B5AAAEEEEAAAQQQQAABBBBAAAEEEEAAAQQQQACB1glQAGndkpIQAggggAACCCCAAAIIIIAAAggggAACCCCAAAIIUADhPYAAAggggAACCCCAAAIIIIAAAggggAACCCCAAAKtE6AA0rolJSEEEEAAgSYKJFlf0jy2T29i/MSMAAIIIIAAAggggAACCCCAAAII1E2AAkjdVoR4EEAAAQQ6K5DkebYv6iwAiSOAAAIIIIAAAggggAACCCCAAAIDFKAAMkBMhkIAAQQQQAABBBBAAAEEEEAAAQQQQACB9gkk2dr2ke3LjIwQaLcABZB2ry/ZIYAAAggggAACCCCAAAIIIIAAAggggMA0BJLMJ2kP21+axjB0RQCBMQhQABkDOlMigAACCCCAAAIIIIAAAggggAACCCCAAAIIIIDAcAUogAzXl9ERQAABBBBAAAEEEEAAAQQQQAABBBBAAAEEEEBgDAIUQEaMnmRp2zeMeFqmQ2AgAuX9K8m2rx/IgAyCAAIIIIAAAggggAACCCCAAAIIIIAAAggMSYACyJBgZzZsknkl3SjpbbZ/PMKpmWrMAkleU9be9rljDmVa0ydZynZ5D/MggAACCCCAAAIIIFArgSQ72/5+rYIiGAQQQAABBBBAAIGxClAAGTF/knVs/3rE0zLdmAWSbGz7F2MOg+kRQAABBBBonUCSOWw/1rrESAgBBPoSSLKopCMlvd72NX11pjECCCCAAAIIIDALgSTzS1rE9nUgNVOAAkgz142oEUAAAQQQQACBzgskeZKkCyXtYPvSzoMAgAACCCCAAAIIIIAAAgMVSLKZpLlsnzjQgRlsZAIUQEZGzUQIIIAAAggggAACgxZI8lzbFw96XMZDAAEEEEAAAQQQQAABBBBovgAFkOavIRkggEAPAknWlbS97b16aE4TBBBAAAEEEEAAAQQQQAABBBBAAAEEEBihQJK3SDrB9h8GNS0FkEFJMg4CCNReIMlitm+rfaAEiAACCCCAAAIIIIAAAggggAACCCCAQMcEkhwi6X9tnzKo1CmADEqScRBAAAEEEEAAAQQQQAABBBBAAAEEEEAAAQQQQKA2AhRAarMUBIIAAggggMDwBJLMKelbkn5mu3yjggcBBBBAAAEEEEAAAQQQQAABBBBotQAFkFYvL8khgAACCCDwd4FyUbSk30r6uu134oJA1wSSvE/SUbav7lru5IsAAggggAACCCCAAAIIdFWAAkhXV568EUAAAQQ6J5BkFduXdS5xEkbg70XAnavL9O4EBAEEEEAAAQQQQAABBBBAoBsCFEC6sc5kiQACCCCAAAIIIIAAAggggAACCCCAAAIIIIBApwQogHRquUkWAQQQQAABBBBAoCsCSXaRZNsHdSVn8kQAAQQQQAABBBBAAAEEJgpQAOH9gAACCDRYIMkSkh6zfUuD0yB0BBBAAAEEEEAAAQQQQAABBBBAAAEEBi5AAWTgpAyIAAIIjE4gyRWSHrFdLrjmQQABBBBAAAEEEEAAAQQQQAABBBBAAIFKgAIIbwUEEECgwQJJ3ivpUdtfa3AahI4AAggggAACCCCAAAIIIIAAAggggMDABSiADJyUARFAAAEEEEAAAQQQQAABBBBAAAEEEEAAAQQQQGDcAhRAxr0CzI8AAggggAACCCCAAAIIIIAAAggggAACCCCAAAIDF6AAMnDS/gZMsq6kn0j6rO1v9teb1ggggAACCCCAQHsEkrxb0jG2r2lPVmSCAAIIIIAAAggggAACCCAwLgEKIOOSr+ZNsrakH0n6ou39xxwO0yOAAAIIIFALgSRb2z6yFsG0JIgka0pa2/Z36ppSkhVsX1XX+IgLAQQQQAABBBBAAAEEEECgWQIUQJq1XkSLAAIIIIAAAghMWSDJs2zfPOUB6IgAAggggAACCCCAAAIIIIBAgwQogDRosQgVAQQQQAABBBBAAAEEEEAAAQQQQAABBBBAAAEEehOgANKbE60QQAABBDoukGRZSe+w/f6OU5A+AggggAACCCCAAAKdEUiylKTtJR1s+4+dSZxEEUAAgZYIUABpyUKSBgIIIIDAcAWSPFnSa20fNNyZGB0BBBBAAAEEEEAAAQTqJJBkRdtX1ikmYkEAAQQQ6E2AAkhvTrRCAAEEEEAAAQQQQAABBBBAAAEEEEAAAQQQQACBBglQAGnQYhEqAggggAACCCCAAAIIIIAAAggggAACdRFI8gJJC9s+ti4xEQcCCCAwUYACCO8HBBBAAAEEEEAAAQQQQAABBBBAoAeBJB+UdKHtE3toThMEWi+Q5G2SnmH7U61PlgQRQKCRAp0rgCR5i6R1bZd/QfMggAACCCCAAAIIIIAAAggggAACkwokWUfS+ZKOsL3tpB1ogAACCCCAAAJjF+hiAeSlkla2ve/Y9QkAAQQQQAABBBBAAAEEEEAAAQQaI5DktZIusX1RY4ImUAQQQAABBDos0LkCSIfXmtQRQAABBBBAAAEEEEAAAQR6EEjyLUnfsf2rHprTBAEEEEAAAQQQQKCmAhRAarowhIUAAggggAACCCCAAAIIIDB6gSTzSzpH0gG2/3v0ETAjAggggAACCCCAwKAEKIAMSrJh4yR5qqQ9uaSqYQtHuAgggAACCCCAAAIIIDB0gervpe0lHW37jqFPyAQIIIAAAgggMG2BJLtIOtn2rdMejAFaI0ABpDVL2X8iSd5q+4D+e9IDAQQQQAABBBBAAAEEEGi3QJLVJD3H9rHtzpTsEEAAAQQQaL5AkoUk3S5pN9vfaX5GZDAoAQogg5JkHAQQQAABBFoikGQj22e1JB3SQAABBBBAYMoCSV4u6Ubbv5vyIHREAAEEEEAAgZEIJFnE9p0jmYxJGiNAAaQxS0WgCCCAAAIIDF8gyaKSPmn7ncOfjRkQQAABBBCot0D138WtJB1m+/56R0t0CCCAAAJ1FEiyru3z6xgbMSHQBQEKIF1YZXJEAAEEEEAAAQQQQAABBBCYkkCSdSQtaPuUKQ1AJwQQQACBzgokeb6kwyUtZ/vhzkKQeGMEkuxg+9DGBNxDoBRAekCiCQIIIIAAAggggAACCCCAQHcFkmwr6ULb13RXgcwRQAABBKYikGRe23+eSl/6IDBqgSRvlHSQ7cdGPfew5qMAMixZxkUAAQSGJJBkjjb9h2hITAyLAAII1FogybK2rx1XkOW/JZJWtn3puGJgXgTGJZBkb0n/a/uGXmNIsqSkTSQdavvRXvvRDgEEEEAAAQQQQGC8AhRAxuvP7AgggEBfAknmlFQ+rHqd7V/11ZnGCCCAAAK1EUjyBkkX275gHEFVHwDvLmlJ238ZRwzMicC4BJI8W9IWkk60fWOvcSTZWNJjts/utQ/tEEAAAQQQQAABBMYrQAFkvP7MjgACCPQtkGQT22f03ZEOCCCAAAIIVAJJniFpVdungoJAFwWSLFUVQY63/fteDKovomwv6VTbN/fShzYIIIAAAggggAAC4xWgADJef2ZHAAEEEEAAAQQQQAABBBAYg0CSpSVtLqkUQf7QSwhJVpC0uu2f9NKeNggggAACCCCAAALjFaAAMl7/zs2eZCtJ/1X90fBQ5wBIGAEEEEAAgSkIJFnf9rlT6EoXBBBAAIHZCCR5jqSXVEWQm3rBSlLa3zWuI+x6iZE2CCCAAAIIIIAAAn8XoADCO2GkAkkWk7SN7f1HOjGTIYAAAggg0FCBJJtKWtD2kQ1NgbARQACBWgskWUbSi6oiyKRHWyWZX1I5CusI23fVOjmCQwABBBBAAAEEOi5AAaTjbwDSRwABBBBAAAEEEEAAAQS6LpBkWUmbVUWQWybzSPJcSUvaPn6ytryOAAIIIIAAAgggMD4BCiDjs2dmBBBAAAEEEEAAAQQQQACBmggkWU7SJlUR5NbJwkqypaSrbV82WVteRwABBBBAAAEEEBiPAAWQ8bgzKwIIIIAAAggggEADBZIsYvvOBoZOyAgg0INAkuUlbVwVQf44uy7V8b4vl3So7Qd7GJ4mCCCAAAIIIIAAAiMWoAAyYnCmQwABBBBAAAEEEGimQJLFJZ0laQ3b9zczC6JGAIHJBJKsIGnDqghy2yRFkPUlzWv7tMnG5XUEEEAAAQQQQACB0QtQABm9OTMigAACCCCAAAIINFQgyUK2725o+ISNAAI9ClRFkBdURZDbJymCbCfpfNvX9Tg8zRBAAAEEEEAAAQRGJEABZETQTIMAAggggAACCCCAAAIIINAcgSQrSnp+VQS5Y1aRJ1la0gaSDrOd5mRIpAgggAACCCCAQPsFKIC0f43JEAEEEEAAAQQQQAABBBBAYAoCSVaStF5VBJnl/UdlL/sAACAASURBVD9JyuXpj9j+5RSmoQsCCCCAAAIIIIDAkAQogAwJlmERQAABBBBAAAEEEEAAAQSaL5BkZUnrSDrB9kyLIEnmlrS9pJNs3zqMrJOUv99XtH3FMMZnTAQQQAABBBBAoI0CnSyAJJlT0tK2r27jopITAggggAACCCAwmUCS5STtZ/tlk7XldQQQQKDrAklWkbRWVQS5a2Ye1W6RlW0fOQyvJJtJ2sr2+4YxPmMigAACCCCAAAJtFOhqAeQQSTtJWsz2bC+0a+OikxMCCCCAAAIIIFAEkqxl+zdoIIAAAghMLpBkVUnPq4ogd8+iCFKKyrfavmjyEftrkWRTSXfYvqS/nrRGAAEEEEAAAQS6K9DVAsgukla3/cHuLj2Zz+IPlhdJmsf2sQghgAACCCCAAAIIIIAAAhMFkqwm6blVEeSeJ+okWbA6CqtciP4vr09HM8nrJR1h+/7pjFP6JllG0u6Svs3JCNPVpD8CCCCAAAII1FmgkwWQOi8IsY1XIMk1kpaUtLDtB8YbDbMjgAACCCCAAAIIIIBA3QSSrC6pFELKnSB/mkkRZM3qtIGTBhV7kvI3yjqDOl4ryackfVzS221/c1BxMg4CCCCAAAIIIFA3AQogdVsR4hmrQJJdJc1re9+xBsLkCCCAAAIIIIAAAgggUFuBJGUXSLkXpBRB7p1JEWRrSZcP6sLyJBtJesD2hdNFSbKJpLJT5Um2fzLd8brQP8m3Jf3F9tu7kC85IoAAAggg0CYBCiBtWk1yQWAAAkk2KFvrJX3G9n4DGJIhEEAAAQQQQAABBBBonUCSNSStVBVB7puYYJLFJb1EUjkK6+HpJp/ktZKOtz3Tu0d6GT/JfJLKRer32T69lz60+btAkvUkvblaz1NxQQABBBBAAIHmCFAAac5aEWlHBZJsK+kc2zePgqD65f5QSV+0/a1RzMkcCCCAAAIIIIDA7ATKh8m2b0EJgboJJCmXoq9YFScedzdH9cWip9g+YzpxJ3mmpI1sHz7VcZI8S9ILJV1q+zdTHafL/ZKsLWlHSYcMYidOly3JHQEEEEAAgVEKUAAZgXb1y+Zctq8bwXRM0TKBst3d9lktS4t0EEAAAQQQQACBngSSvE/Sf0p61iC+Sd/TpDRCoA+BJOXOj+WrIsg/7hFMUv7e3kHS2bZv7GPIxzVN8nxJj9o+fypjJClHdW0o6VTb105lDPr8XSDJFuUuFknHUgThXYEAAggggEAzBCiAjGCdkhxQzli1vd0IpmMKBFonUHal2D6vdYmREAIIIIBATwJJ5pJ0sKTf2d67p040ao1A9WWi53NXQWuWtJWJJFlL0rJVEeTPM5JMsoykdW3/aKqJJ9m+Kl7c3u8YVfHk2ZJOs31Hv/1p/3iBJE+WVI4jm1/SmbYvwggBBBBAAAEE6i1AAWQE65Ok/HJUtj7zC+cIvJmiXQJJFpVUdk9tzB8Y7VpbskEAAQR6Fag+WLxA0nm21++1H+0QQACBUQpURyQ9pyqCPDihCFKOnrp/Kl/oqX4XfrHtckRtz0+SOasjr0qfsvPjLz13puFsBaqi7JaSSqHrt/yNwhsGAQQQQACB6QkkeYWk26byu1IvM1MA6UWJNgggMFaBJGUH1T1jDYLJEUAAAQTGKpDkxZJ+b/vKsQbC5AgggMBsBJKU45GWqoogD5WmSeaVVHZxHGf7tn4Aq/HmtP3LXvtVRZNy2Xn5d+aveu1Hu94FqsJ8KXaVHSFX2P5t771piQACCCCAAAITBZKsZPuKYalQABmWLOMigAACCCCAAAIdEkjyZkl7StrN9i86lDqpIoAAAo8TSLKupCWrIsjDVRFk1XJElu1j+uFK8mpJ59i+pZd+ScoxXGXHSbl35LJe+tBmagLVfSDl4vtywfzlFEGm5kgvBBBAAAEEhi1AAWTYwoyPAAIIIIAAAgh0QKC6qHofSa+wfVwHUiZFBBBAYJYC5Q676oPx420/UhVB/l3SH2xf3AtdkgUkvdL293tsX+4hKYWWcuTVzb30oc3UBZI8TdLfClSS1pR0Wa9rO/VZ6YnA+ASSPI8j38bnz8wIIDB1AQogU7ejJwIIIIAAAggggMAEAY4s5O2AAAII/FMgSbmz6JnVTpC/JFlE0jaSDrN932RWSdYol233sqsuyaaSygfy5bLzsiuBZwQCSZaTVI49O1nS5pIupQgyAnimGItAkgMlfWGYx9SMJTEmRQCB1gtQAGn9EpMgAgggMHyBchkk3zQcvjMzIIAAAggggECzBJI8X9JiVRHkr9VF6Qvb/tlkmSQpF21faPv3s2pb7UIo9338yfYZk43J64MXSLKhpHLp/IWStqAIMnhjRkQAgXYLJPmwpP1t39nuTMluXAIUQMYlz7wIIIBAiwSSnCjp0718Q7FFaZMKAggggAACCCAwqUCSDSQtWhVBHq3u9fit7atnU9h4qqTtbH93Nm2WqO77uJhjaSZdhqE2SPKqcgSWpHJXSymCXGL7d0OdlMERQACBlggk+R9J+9i+riUpdT6NcieZ7WvrAkEBpC4rQRwIIIBAgwWSzGv7zw1OgdARQAABBBBAAIGhCSR5gaSFSxFE0uKSyq6NchTWX2Y2aZJyl8czbJ86m9dLYaXc98EHRkNbud4GTlJ2+Wwl6XBJqYogv6MI0psfrRBAAAEE2iNQHQ9Zfn9ZxfYDdciMAkgdVoEYEEAAAQQQQAABBBBAAAEEWi1QFUEWqoog5dgk2T5rFgWOcmH6FTP79mS1o6Ts/ijFj7tajdag5JKsLmkZ20eXO7GqIkjZnXNJg9IgVAQQQAABBKYtkGS+Ot1JRgFk2kvKAAgggAACCCCAAAIIIIAAAghMLlDdF7GApHIHyHaSzrD9h4k9k8wlaRdJB9p+dMZrSZ5SHXn1WFX8+OvkM9JilAJJXizpPtvnVkWQUsgqx51RBBnlQjAXAggggAACEwQogPB2QAABBBBAAAEEEEAAAQQQQGBEAkk2kvQ0SeUOkDVsH/GEAsiKkpa2ffKE4sfTq2Ozbigfro8oVKbpUyDJ3JJeLeks2zckKTt+yp0gFEH6tKQ5AggMTiDJSpIend3dU4ObrV4jlS8V2H64XlERzagFKICMWrwh8yWZX9Jjddqu1BA6wkQAAQQQQAABBBBAAAEEZiuQZGNJ5aLzsovjHtu/nlDseKmkUui4svyz6iztF0r6he3Loa23QJKlJZX1Pdz2Q1URpOwEudD2pfWOnugQQKCtAkkW7uKxiUlKEfoR2z9v69qS1+QCFEAmN+pkiyT/UVWHv95JAJJGAAEEEEAAAQQQQAABBIYokOTfqovRF5X0U9t3JnmSpDdJOrh8YzXJ2pJWro68umWI4TD0AAWSrCdpAdvlqLNSxFq42glCEWSAzgyFAAIIIIBALwIUQHpRog0CCCCAAAIIIIAAAggggAACAxZIsomkcjTJTbaPS7Js+f9tH59ks2qXyGm2Hxjw1Aw3ZIEkr6x28lz8hCLIb2xfNuTpGR4BBBBAAAEEKgEKILwVEEBgWgJJVrB91bQGoTMCCCCAAAIIIIAAAh0VSLJpdWTSTyQ9Q1Ipdiwu6S7bZ3aUpfFpV0dflftAjrZ924QiSDkO6wKKII1fYhJAAAEEEGiIAAWQhiwUYSJQR4Ekb5F0gKQNbZ9TxxiJCQEEEEAAAQQQQACBugsk2ab8Tl3dCXKtpHNt/7bucRPf7AWSlOPLVp140X2SRarjsH7NnS68gxBAAAEEEBi+AAWQ4RszAwKtFUhStuvvLOlTth9tbaIkhgACCCCAAAIIIIDAkAWSXCBpDUmr88H4kLFHOHx1zNmjts+aMW1VBCk7Qc5nrUe4GEyFAAIIINBJAQognVx2kkYAAQQQQAABBBBAAAEEEKiTQJIPS1rQ9gfrFBexTE+guti+HIVV7v64ekIRZNFqJwhFkOkR0xsBBBBAAIHZClAA4Q2CAAIIIIAAAggggAACCCCAwBgFkjxH0lq2yz0gPC0TSPIsSZtLOtz2fTMpgpxn+4qWpU06CCCAAAII1EKAAkgtloEgEEAAAQQQQACB8QskWVDSMZK2sX3H+CMiAgQQQKAbAkm2lvQ729d0I+PuZZlkLUnPtH38xOyTlJ0g5Tiscu8LRZDuvTXIGAEEEEBgyAIUQIYMzPAItFEgyaqSNrJdLkDnQQABBBBokUCS1Wxf0qKUSKWlAkl2k3SO7YtbmiJpdUQgybKSnmv7yI6k3Nk0k7xM0u22y30v/3iSPL06DutXtq/sLBCJI4AAAgggMAQBCiBDQGVIBLogULbp276+C7mSIwIIIIAAAgjUTyDJ/pKO5UPj+q0NEfUnkGQbSRfZvq6/nrRumkCS+SSV+0BOsX3TTIogZSfILymCNG1liRcBBBBAoM4CFEDqvDrEhgACCCCAAAIIIIAAAggg0FqBJMtJKjvvjmptkiT2OIFqzdet7gP56xOKIItVO0EogvC+QQABBBBAYEACFEAGBMkwCCCAAAIIIIAAAggggAACCPQjkKTsBriAndX9qDW/bZINJT3F9mlPzCZJKYKUnSBn276q+dmSAQIIIIAAAuMVoAAyXn9mRwABBBBAAAEEEEAAAQQQ6KBAkhUkrWT7mA6m3/mUq6PPrrB92UyKIM+odoJQBOn8OwUABBBAAIHpClAAma4g/RFAAAEEEEAAAQQQQAABBBDoUyDJtpLOs31jn11p3gKB6uLzcv/L4bbvmk0R5CzbV7cgZVJAAAEEEEBgLAIUQMbCzqQIIIAAAggggAACCCCAAAJdFUiyoqQVbB/bVQPylpKsLmnZWd0Bk6TsBCnHYf3G9kWYIYAAAggggED/AhRA+jejBwIIIIAAAggggAACCCCAAAJTFkiynaRy0fXvpzwIHVshkOTFku63/auZJZRkCUnXSfq07U+3ImmSQAABBBBAYIQCFEBGiM1UCCCAAAIIIIAAAgh0RSDJG21/tyv5kicCvQokWVnSMraP77UP7dorkGQuSa+WdI7t65+YaZJPSXqXpO/Y3rO9EmSGAAIIIIDAcAQogAzHlVERQAABBBBAAAEEEOisQJIdJf1A0mttl//lQQCBSiDJ9pLKvQ43gYJAEUiylKRNqvtAHpyhkmSB8l6RdIGkshPkpbYfQw0BBBBAAAEEehegANK7FS0R6JxAOXPW9h87lzgJI4AAAggggMC0BZK8yvZPpj0QAyDQIoEkq0payvYJLUqLVAYgkGQ9SQvaPnlCAeTbkkoR5PuS3ijpm7x3BoDNEAgggAACnRKgANKp5SZZBHoXSLK8pKsk7WT7h733pCUCCCCAAAIITFcgyTyS3l192HXPdMejPwII1EOg2h11hu2b6xERUdRJIMkrJd1o+7dJNpJUCiDbVkWQXSXdZPsTdYqZWBBAAAEEEKi7AAWQuq8Q8SEwRoEk5azZQ23fNsYwmBoBBBBAAIFOCiRZo3wI1snkSRqBFgokWa0cY2T7pBamR0oDEEiyYHUfyLFV8eN62+9Ksoyk/5D0FElftX31AKZjCAQQQAABBDohQAGkE8tMkggggAACCCCAAAIIIIAAAuMUSLKTpFNt3zrOOJi73gJJVqqKHRtKeqHte5LMXXYElvePpDltl50hPAgggAACCCDQgwAFkB6QaIIAAggggAACCCCAAAIIIIDAVAWSPFfSMyfe7zDVsejXboEk80o6V1I5Km2PGdkm+YakAyTtbnv3diuQHQIIIIAAAoMToAAyOEtGQgABBBBAAAEEEEAAAQQQQOBfBJLsLOlkjpblzTGZQJJPS9pY0n6SLrRd7mVUks9I+pGkrSSdbfuUycbidQQQQAABBBCQKIDwLkAAAQQQQAABBBBAAAEEEEBgSALlPh9JT+cD6yEBt2jYJKtKOljSZyWdI+llko6wfW+S90q6RNKjkjayvXeLUicVBBBAAAEEhiZAAWRotPUdOMk8th+sb4REhgACCCCAAAIIIIAAAgg0XyBJ+Zu77P440fbtzc+IDIYpkORASfPZ3q7Mk2RNSYvbPj7JLuUf2f5eknIfyOdt3zDMeBgbAQQQQACBNghQAGnDKvaZQ5LvS/qY7Wv77EpzBBBAAAEEEECgMwJJlpe0ue1yDAkPAggg0LdAkudJWsT2z/vuTIdOCSTZXFLZ1fFe22X3x9+eJGUXSCmePV3Sqra/muQtkv5i+/86hUSyCIxYIMk+km6z/cURT810CCAwQAEKIAPEbMpQSRayfXdT4iVOBBBAAAEEEEBgHAJJ3irpa5KeUY4fGUcMzIkAAs0VSPKkavfHsbbvbG4mRD5sgSRPkfRTSdfYftfE+ZI8VdK2km6VtIntjyZZTtL7bL9j2LExPgJdFkiyoaT7bF/cZQdyR6DpAhRAmr6CxI8AAggggAACCCAwNIEk5SiS+4c2AQMjgEBrBZKsJWkB26e1NkkSG4hAkt0kvUHSrrYvf+KgSZaV9BJJa9t+W3k9yacknWL7jIEEwSAIIIAAAgi0VIACSEsXlrQQQAABBBBAAAEEEEAAAQTGI5DkydXuj6Nt3zWeKJi1CQJJVpD0v5LKTqFZHrOT5AWSPiFpK9uPVEdjrWP7c03IkxgRQAABBBAYlwAFkHHJMy8CCCCAAAIIIIAAAggggEArBZK8ptzbYPv0ViZIUgMTSPIFSaW4sb3tP85u4CRHlaMZbf8syRyS9pf0cds3DywgBkIAAQQQQKBlAhRAWragpIMAAggggAACCCCAAAIIIDA+gSSfrL6pv4vt740vEmauu0CSF0n6sKSDbB88WbxJPl+1+XLZWZRkd0kP8D6bTI7XEUAAAQS6LEABpMurT+4IIIAAAggggAACCCCAAAIDFah2f7xF0gdtXzTQwRmsVQJJStFjXkk7lWOtJksuydsllePVbrB9VJKVJe1h+z8m68vrCCCAAAIIdFWAAkhHVz6Jbaej6ZM2AggggAACCCCAAAIIIIAAAmMTSLKLpB3LMVa2j+wlkKq4tpCka6qdH79K8hlJx9k+u5cxaIMAAggggEDXBCiAdG3FJSV5laRvSXpL+dZIBwlIGQEEEEAAAQQQQAABBBBAAIGxCCRZWtI3JV1ne49eg0iyiaSNJO0jaVtJ50harfzY/lKv49AOAQQQQACBLglQAOnSale5Jnm5pC9Lep/tEztIQMoIIIAAAggggAACCCCAAAIIjEUgyV6SNpT0Vdun9xpEkhUk7Wb7A0meLWlTSUdL+m9Je9m+vdexaIcAAggggEBXBCiAdGWlyRMBBBBAAAEEEEAAAQQQQAABBMYqUO3ieI+kC23v3U8wSeaT9P9s71r6JVlXUjkSa0VJd9g+tJ/xaIsAAggggEAXBCiAdGGVyREBBBBAAAEEEEAAAQQQQAABBMYukOS/JJUjsPa2fVG/ASUpx1l/yPbdVRHkFZLmlrSx7ff2Ox7tEUAAAQQQaLsABZC2rzD5IYAAAggggAACCCCAAAIIIIDA2AWS7CTplZLOt/3VqQSU5AuSDrJ9aVUAWaC6D2St6p+fN5Vx6YMAAggggEBbBSiAtHVlyQsBBBBAAAEEEEAAAQQQQAABBGohkGSJcueHpPI5zJ62b5hKYEk+IOnXtn8+o3+ScgTWmyXdbrtckM6DAAIIIIAAApUABRDeCggggEAfAkmWkfQ121v20Y2mCCDQQoEki0v6mO09WpgeKSGAAAIIIIDAAAWSvF/SapLOsv2/Ux06yZskPWj7hxPHSPIySeUIrB1t3zPV8emHAAIIIIBA2wSmVABJUi7sKj/vsH1s21DIBwEEEJidQJLn2L4eJQQQQKAcZWH7B0gggAACCCCAAAKzEkjyAkm7SXq0fJZi+/6paiUpd34sa3vfJxRA5pB0sqTzbH9oquPTDwEEEEAAgbYJTLUA8jlJH5b0etsHtw2FfBBAAAEEEEAAAQQQQAABBBBAAIFBCCT5kqT5JZ1i+0fTGTPJOpK2tP3JMk6SRSS9UNJrJJXiyG22l5vOHPRFAAEE6iKQZDNJS9j+fl1iIo7mCUypAFL9R7Z84+Da5qVMxAgggAACCCCAAAIIIIAAAggggMDwBZJsJ2lTSX+1XU7SmNZT3SVSdngcKmlDSatKerKkJ0lauLpg/T+nNQmdEUAAgZoIJCn/bltyqvcm1SQNwhizwJQLIGOOm+kRQAABBBBAAAEEEEAAAQQQQACB2gokWUxS2f1xn6SjbJcjqqb8VPcRbiLpI5LKTpJLJK0k6SFJ+5U5JB1o+/+mPAkdEUAAAQQQaJkABZCWLSjpIIAAAggggAACCCCAAAIIIIDA+AWSvLt8c1nSw7Y/OpWIkpTdHS+RtIGkZ5Q7PiSVI2EOk/RySWfb/l4ZO8nFknaxfeFU5qIPAggggAACbRSgANLGVSUnBBBAAAEEEEAAgaEIJNnA9i+HMjiDIoAAAgi0RiDJeqUYUV18fojtUrjo+UmyhqR/k7S2pKslnWX7jKrQUXZ/lMLIPrZ/Uf2zpSUdU/rYvqfniWiIAAIIIIBAywUogLR8gUkPAQQQQAABBBBAAAEEEEAAAQRGK5Dk85IekfSA7XIM1qTPhAvNny9pDknnSjrV9m1VkWNuSe+odoT8cOJRV0n+XdLetkvhhQcBBBBAAAEEKgEKILwVEEAAAQQQQAABBAYikGQpSe+0vddABmQQBBBAAAEEGiiQ5FWS1pK0eLkDxPZVs0sjyUaSyk+50PwCSWfa/s3EPklWk/RmSZdXd4rMY/vAGW2S7CnpRbbLsVg8CCCAAAIIIDCMAkiSp0pa1nY5d5IHAQQQQAABBBBAoGMCSVa2XT6c4UEAgQkC1YeTp/d7DA6ICCDQLIEkC0n6sqRrJN1j+xszy2DCheZlx8bdksrxiqfYLheaP+5J8kpJ20v6vu0Tk7xQ0noTd5YkKfM82fZbmyVGtAgggAACCAxXYKA7QJLsUL7lYPtDww2b0RFAAAEEEEAAAQQQQACBZggkeYqkmyV9yva+zYiaKBFAYCoCScoRVfNKKjs29rR9x4xxZnGh+Rm2yx0fM32S7CHpOZK+bfvK0ihJ2Sny+omfvSQ5WtI5tj83lbjpgwACCCCAQFsFBloAaSsSeSGAQHcFkjzN9n3dFSBzBBBAAAEEEBiEQJI5bD82iLEYAwEE6imQZE1Ju0m6thQ9bR9SFSxmeaH5rDJJUi41L2OV+z/2nfjvjyQLSvqi7d2r8cvdID+X9BXbR9RTh6gQQAABBBAYjwAFkPG4MysCCDRAIMnxkraQtJzt8kcMDwIIIIBADQSSrC/pOtu31yAcQkAAAQQQQOBvAkk+Xe32Krs/PilpM0kTLzQ/zfYfJ+Oqjrh6naRjZ1XQSPJtSe+xfX+1I6QcgfWftn8x2fi8jgACCCCAQJcEKIB0abXJtfECSd4g6WOSdrR9fuMTqnkCSQ6X9NKyfd3272seLuEhgAACnRFI8vpytrrtszqTNIkigAACCNRaIMmWktaRtKSkOaqfcqH5L2yX/+3pSfJGSWtLOvCJF6FPHCBJuWfkgHIsVpLypa29JL1txjFZPU1GIwQQQAABBDogQAGkA4tMiu0RqAogH5e0AwWQ9qwrmSCAAAIIIIAAAggggEBzBZJ8oCpAXFTd//HZWV1oPqsskyxaChiS/ippP9v3zk4kyYclnWX7jCTl4vMdJb1qsn7NVSZyBBBAAAEEpiZAAWRqbvRCAAEEEEAAAQQQQAABBBBAAIEOC1SXmn9C0rslzSfpKknfsf3Ffliqox3Lzo+zbX+vl75J3iLpHts/TvJ5SavY3qaXvrRBoA4CSVaWtKXtspuJBwEEEBiaAAWQodEyMAIIIIAAAggggAACCCCAAAIItFGgOvLq/ZKeJOnPVfFjQ0mHSSoXmJ8p6Tjb98wu/yTbS3qJpIP6ub8jydaSlrC9X5IfSLrT9jvbaE1O7RRIsrOkL0laqdxl084syQoBBOogQAGkDqtADAgggAACCCCAAAIIIIAAAgggUHuBJBtLerOkFcv9HpIulLSUpGUklWOryi6Q0yS9rLoA/WxJx9u+YWJySeaW9A5J80va3/ZN/SSfZIPqvsKvS/putXvkC/2MQVsEEEAAAQS6IEABpAurTI49C5Stx7bP7bkDDRFAAAEEEEAAAQQQQAABBFovkGR1SeWIqedLKp+lfM32SUn2lVSKF2UXyLclleOoDq/u5ij3erxCUimaXCHpZNsXJVlN0q6SLrN9wFTwkpRdJu+RVI7M+pCkk6Y61lTmpw8CCCCAAAJNEaAA0pSVIs6hC1QXx+0v6RO29x76hEyAAAIIIIAAAggggAACCCBQa4EkS0jaVtJ61XFXl1T3fNySZAtJm0l6lqQPl10cSUq7Utz4mO3bS3LVXSFbStpE0jMkLSLpv2yfONXkkzxFUimeHCnpNeXoLds/nep49EMAAQQQQKCtAhRA2rqy5NW3QJJNJX1c0n62D+97ADogUBOBJAtLKn9Mla325T3NgwACCCCAAAIIIIAAAn0IVEdU7SjpRZJKIePpko4ql47PGCbJjMubL7FdjqH625PkdZKebbvsBvnHk2SPqghyV7Vj5HTbR/cR1uOaJinHX5XdJ+Uy6W/aLsdt8SCAAAIIIIDABAEKILwdEEAAgZYJJFm+Onv4u7bf1LL0SAcBBBBAAAEEEEAAgaEKJHmVpLK740pJT5U0T3VJ+WUzJk5SdnO8tjoO6922H5oYVJLyRaQrbB9aHVe1m6TbJO1r+7Ek61R3ePR8YfoTk07ymWr3SbmIfW/b1wwVhsERQAABBBBooAAFkAYuGiEjgAACkwmUXSC2yzfLeBBAAAEEEEAAAQQQQKAHgSQvlPRKSXdIKpeWbyjpAtvfmUnxoRybvHi16/qImbxejs4qbc6R9AJJx9qeWbvy5aWJF6afYPv6HsItO03KHSD/LumPkt5u+4Fe+tEGAQQQQACBLglQAGnIaid5+ozzQxsSMmEigAACCCCAAAIIBUKQeAAAIABJREFUIIAAAgggUHuBJGtJ2lrSXJLKkVTlkvI1JB1iuxQwHvdUuzfeL+lW2++bVYLVEVkvlvRW27+eHUSSGRemb1Tt5i4Xpl84SZ//kFR2q1xpe/faQxMgAggggAACYxCgADIGdKZEAAEEEEAAAQQQQAABBBBAAIHxClRHU5ULxJ9TdnJIulHSLpJukbS/7T/PLMIkH5H0PEnfsv3zJ7apihlvk/RXSY9I+ovtfXvJtrowvexCKXdU3ivp57ZPn0UcpfiyjaSzbX+ol/G72KYqcG1pu+zI4UEAAQQQ6JgABZCOLTjpIoAAAggggAACCCCAQDcFkjzJ9qPdzJ6sEfinQJL5JW0vqey2OMn2D5LsIGlzST+yfcKsvJKsIumLkn5j+xMzKX6sL+mNVVHie+X1aifIKbMbdxYFjrJ7pBzLNbekf7kwPUkpemwl6ae2v8Qaz1wgSVmnT0p6he3jcEIAAQQQ6JYABZBurTfZIoAAAggggAACCCCAQEcFkpQPSP/P9iUdJSBtBEoxYrvqzo3zSrGjuuS8FCwi6UDbN82OKcl7q8vLP2r7goltk5SiykuqC9N/MeO1JKtLKkdmfdJ2uVukr2fChellp8qZ1X0i9yQpOxpeLmm/md1T0tckLW9crfscko6y/WDL0yU9BBBAAIEJAhRAeDsggAACCCCAAAIIIIAAAh0QKMfy2C6XO/Mg0DmBJGV3RykW3CzpCNtXJ9mi2glSLh4/bDKUJM8uRcRq18gXZrRPUnZovENS2VlSjs76lyJKknLU1nNntmtksnknzPPEC9PXlbSOpM/a/nGv43S1XZLitRi7QLr6DiBvBBDoqgAFkK6uPHkjgAACCNRSIMnOtr9fy+AICgEEEECgb4Ekc9h+rO+OdEAAgYEIJFmvuuC87PAo3/4/L8l8kt4i6ZnVbo1Le5ms2v1RLh1/g+3rSp8k5cL0XSVdZvuA2Y2T5IPVxemliDLlJ8kzqmO23iVpkXIkl+1yxBPPJAJJypFi5U6Wf+zQAQ0BBBBAoN0CFEDavb5khwACCCDQMIEkG9k+q2FhEy4CCNRQoLr0dUPbX69heJ0IKckmkg6WtLbtOzuRNEkiUBOBJCtIKsWKxSUdZ/vkElqSDSXtJOki29/uNdwkC5dxJB1m+7+qscpl5eVIrUNsnzjZWNUYn6mKLr/soX3ZWbK0pLLzZIkql1L8WLS6YL3sCFlDUtnBUu4w4elBIMnWkq63fVEPzWmCAAIIINBwAQogDV9AwkcAAQQQQAABBBBAYFYCSdaw/VuE/ilQFSWutl2OwRn6k+R1tv92ETIPAggMXyBJ2RFRihLluKNSGPjH0VBJyq6PNauCxdn9RJOk3OHx6uoi7XL/xh6Syp0c37Z9Za9jJdlY0o6SPmL73tIvydOqQseSEwodi1VHat0u6Y/V0V3laK3flw/vq7tGSpG1HLt1uaR5bX+l1zi63K7yLkWQs21f22ULckcAAQS6IEABpAurTI4IIIAAAggggAACCCAw45vfZZfdabbLMSg8CCDQIoEkr5VU7vooxxsdavu+qsCwqqTXV4WEA2zf30/aSZ5SXT5ednQdLWk3SbdJ2refI+6qHSBLSXpTVei4uNxJIans9CiFjlsl3SKpFDpusF2KHTN9kpRjt8oOkNtsfzXJhyXdMdkxXP3k3ea2ScqOmnIHzJHcjdTmlSY3BBBAQKIAwrsAAQQQQAABBBBAAAEEOiFQLgEvR89IOsf2pzuRNEki0AGBJOVy8/JzTXXB+Q0z0k5SdoOU18rRVcdPhSPJXpK2lPRxSa+TdKztI2ZTnCjHVJVCR9nR8azqrpGnS5qjKpyUHR1l98Z55Zg826Xo0deT5GOSyrFcp9g+Jslckj4l6XwuRO+NMsnK5WL66m6Yh3vrRSsEEEAAgaYJUABp2ooR75QFkpRvdzw64+zXKQ9ERwQQQAABBBBAAAEEEEAAgbELVPd5lMLEQ9U3+S+cEVT1Df+y06J87vHd2e2mmCyRJOdKKhellyOrDrT9m9KnmmNioaMUPsqOjr9UhY5S2Cg/f6h2dNwxIb7lqoLK522XI6z6epKU+51K0eNzM45xquL5T0mH2z6lrwE72jjJ+qWQZPuEjhKQNgIIINB6AQogrV9iEpzwC2b5heYh29ugggACCCCAAAIIIIAAAggg0EyBJOVIq/J3XdkBcYzt0yZmUn35rez8OMn2odPJMsk+krYvuz4klULIQpJKoaPs6ChHaZWjsMrRVeXYqhmFjj/1MmeSV0j6N9sf6qX9hL9tF5T0P2V+2297Qu7lUvQ9JX11RqGmn7G72DbJi6vPCsoRiTwIIIAAAi0ToADSsgUlnVkLJCnnqpYdIOXbODwIIIAAAggggAACCCCAAAINEkjyzOqC89WqC85/+oQP/+eV9Nbqfo2DbP/uCa+XI6gWqC4On/G/5RLxcgn5fNX/ljHK/13uiCi7NMpl6g+UXRXl+LwJhY7rbf95unxJ3l19+P6tXsdKspakcin7JbY//8R+ScodR6VoU3aHzPIekV7na3u7JOV9sVU5Qs12uZeFBwEEEECgRQIUQFq0mKSCAAIIIIAAAggggAACCCCAQNsEqkvId5T0Ukk/KxecS3pkQiGjFDNeIKnsqCi7MX5ZFTOeWhUzSlGj/JQvxT0oqRQuSlGj/JRdHDN+ymsrVT9PrgoeZ0hauuzUqMYsuwROtF2Ow5r2U31RrxQxjrJ9ai8DJtla0g7VfSc/nlmfJK+WtIGkTw6iUNNLXE1uk6S8h4rrGbavb3IuxI4AAggg8HgBCiC8IxBAAAEEEEAAAQQQQAABBBBAoJYCScoRU+Wzi1LUuE7SY1UxY56qkFGKGctXR1KVHRrlG/z3VT+lSDHj50+2Z3o0VZLVq0vJy26PKySdafvsJ4JU7V5U7Qopx2GVC8gvmy5cknUk7V7uBLFdCjizfZK8Q1I5tqm0f9wul4kdk7xZ0uK2PzvZmLz+tztdni3pJdV9MndhggACCCDQDgEKIO1YR7JAAAEEEEAAAQQQQAABBGolUF3IvL+kPWzfUKvgCKYRAkk2knScpGsllQ/9SzGjFDdKMeOeJCtLeoOkcrn4Af3sykhSCijlw+4NJZX/+1dVQaMUXCYrQJS7Rzav+t5d7RqY1qXjSXYqR27Z/kwP839Z0oq2y46FyWItR2U9bLvcGcIzuVe5X2aVakcOx2fzjkEAAQRaIEABpAWLSAoIIIAAAggggAACCCCAQN0Eqg+Y95a0t+3yoTUPAj0LJCn3bxxQdnTYLvdkPO5J8hpJr5T0I9vlgvKeniTlkvBNJZVdF2X3RNntUYofU3qSbFaNVy5FL7tGysXrpSDT95Pko9U9FD+YXeckR1X3f3y4l0mSfErSVba/10v7rrdJ8vxyV4ztk7puQf4IIIBAGwQogLRhFf8/e3cCbutcvg/8vmWKknnOEKUkyUwSSYaUZiJKoVKGCGUIIVQylVnGHzJlyEzGzHMic6bMkjnh/l/3+X+X1tn23mvYa629hvu9rn0dzn7f7/B512Gf93mf58keIhCBCEQgAhGIQAQiEIEIRCACfSIgyY3Jf+EsB5eGIunSVxMOSbMB2ADAZACOqie7SJKbmjvbwz0xJi/ZHheRfKZVZJK8Vs/hh+e3APgzyVsbGb/szUHDA0nePNy1kmYHcEzZe10BDUnOWNnR/VMaCRY1svZ+O1eS+828SNJl1XJEIAIRiEAPCyQA0sM3L0uPQAQiEIHOC5S3Eb9Acu/Oz54ZIxCBCEQgAhGIQP8LSPpZaTx+PcmDKzuW5LJTXyulqkbNkvA1khap6u3hYIQbXF/fTsESbPE6lysN151hcl69c0pyj5HPAdiWpBu9T3RIcskuB4e2bmQvJUCzLYDD81C/9t2QNCmAz7snDMm/1b4iZ0QgAhGIQLcKJADSrXcm64pABCIQga4UkPQNAIcAmJdkzRrRXbmJt/9F2vWjb6nnDcpe2E/WGIEIRCACEYhA7wpI2gzAdO6HAWArkk9JmhLARgDmAnAsydtG2mHJHnEmxjJVzdOd+fBcp1VKsMIlsrxuZxJcSPKftdYhyQ3RpyC5/9BzJa0D4IcAPkXy1VpjVX9fkjNg7LgXybsbuXYQz5Xkz6F/TnY2z0ODaJA9RyACEegHgQRA+uEuZg8RiEAEItBRAUlTk3ypo5O2abKS0XJvKbXg5qI5IhCBCESgCwVKTfrb/f8f9zAY7QFwFy4/S4pAXQLlRZP5Abg01fMkjy6ffT/0v4OkX0IZ9pDknh7LA1gUwI0l2+OmuiZu80mS5q0qwXUXgEtqZW9I2rPswU3g3zokOQt5dpJumt7wIWn10sDdvXmebXiAAbtA0twAHMQ6k6Qb3ueIQAQiEIEeE0gApMduWJYbgQhEIAIRaLWApLVLBsjfWz12xotABCIQgdYIlIeW/wHgt8f95vfvWjNyRolAdwiUz7j7LhxfshScCeKfUdxT4wSSlw9daelt4ZJRzmx4E8A1pc/F892xq4lXIcn9R1YB8InynSsAnEvy9WH29iEAPwGw85AeKH9yNgnJ3Zvdo6R1ASxA0qXGctQQkLRQ6UdzBsk3AhaBTgpIcv8e9wVqWc+iTq4/c0WgGwQSAOmGu5A1RCACEYhABCIQgQhEIAIRiEAEBlSgZHls7NJMAL4AwKWdZgHgN+7ds2Ki8lWSlijZHguXbI/LGm04Pt7UZQ8rlgfrlcDNP6rXJemLzmgh6Qeg7mkySdnvj0heOpY9SHLm75Tpa1efoiSXVHMW+EX1XZGzItAaAWe3kXRWW44IRKBJgQRAmoTLZRHoR4HSVHAWksf24/76ZU+S1gPwHpK/7ZU9uRkkyRd7Zb1ZZwQiEIEIRCACEYhAZwRKOU5nOhxZmobvBuBpAKeQPKuyCkkzAlipZHs4G6rSU+Plzqy0PbNImgOAM1+cxeI+E5eSvKpq31vbg+SRklwe7I8APtmK8lWStgPwBMkj2rO7/hpVkrN3niN5bX/tLLuJQAQi0N8CCYD09/3N7iLQsICkSYdLwW54oFzQNgFJD5ZGiq79+1jbJmrhwJJcf9np+2e2cNgMFYEIRCACEYhABCLQwwKlYflOfugP4DoAxwF4EsAOlbJPpXG3e3u4JNQNAJztcXsPb3vEpUtatWS2uOn7lQDOAzApgF+U0mAfAPBtkvYY8yHpnf4ZHcC1JE8b84B9PkApYfZ5AH8jeWefbzfbi0AEItA3AgmA9M2tzEYiEIFBESj9GqYheWiv7FnSR0j+tVfWm3VGIAIRiEAEIhCBCLRfoNS2d9bDowDc82MSkmtIcvkr9/Zw/w9neDgj4iKSLo3V94ekj5b9+1cHhlz7/5MA3gFgcpIbtApB0nsBOBPkJJKXtGrcfh1H0gwA1gRwAclH+nWf2VcEIhCBfhJIAKSf7mb2EoEIRCACEYhABCIQgQhEIAIR6AEBSZu6B0UpezUPgOkB3AxgqtIXwzXvXQ7qjh7YTluWKGkmAJ8B4P4TswNY1n1SSO7TygklLQJgKwC/InlbK8fux7Ek+fPqRvZnkvx3P+4xe4pAJwQkuefTz8p/e07oxJyZYzAFEgAZzPueXUcgAhGIQAQiEIEIRCACEYhABMZFQNI3SkaDe8Q9AWA6AG4IfkHJ9vDb9a+Py+K6dFJJ7n9yBgD3RdmG5MOtXGoZ/8sAdifpjJwcowhIWhjA+3xPSCpYEYhA4wKSNgewL4Cfktyz8RFyRQTqE0gApD6nnBWBCEQgAhGIQAQiEIEIRCACEYjAGAUkrQZgCwBvlNJXfi7hN+oPJnnKGIfv+8slrQXAhqdWN4lvxcYlfQXA4qV330CUGxuLm6SPA5iC5J/HMk6ujcAgC7jkH8lbB9kge2+/QAIg7TfODBGIQAQiEIEIRCACEeg6AUkuM7N0Htx03a0Z+AW5vAzJfww8RB8CSNoLwNoAngVwIYCLAUwNYAGSe/ThltuyJUkLAHAWzUsAjiL5eKsmkrQhgJlJuvF6jhoCJaD3NMnrgxWBCEQgAt0pkABId96XrCoCEYhABCIQgQhEIAJtFSh1l9ch+bW2TpTBI9CgQHkL/VGSVzd4aU7vcgFJzipwcGsNkvdKmhTAAf4a5F4fzd42SesAcGmsU0ie2+w4Q6+T9GM3nyd5YKvG7NdxJLmPzecB3Eby7/26z+wrAhGIQC8LJADSy3cva49ABCIQgQhEIAIRiEAEIhCBCPSAgKRvA9iIpBt6TzjKA3xnG7gGfI4mBCQtBGBdAM8AOJKkfx3zIWlXAHeSPH7Mg/X5AKVZvYMg55L8Z59vN9uLQAQi0HMCCYD03C1r74IlfRHAYySvae9MGT0CEYhABCIQgQhEIAIRiEAEBkVA0p8A3ExyR+9Z0rQAfgNgF5IPDopDu/YpaX0AywE4maTLi43pkDQjAN8rP9Q/b0yDDcDFktwQ3cG9M0m+MABbzhYjEIEI9IxAAiA9c6s6s1DXEiV5V2dmyywRiEAEIhCBCEQgAhGIQAQi0O8CpWfFGX5AT/LpEgBxr4l3kDyk3/ffqf1JWgSAy2I9BuAIks+PZW5JHwSwDYBDSF47lrEG4driPxfJMwdhv9ljBCIQgV4RSACkV+5U1hmBCEQgAhGIQAQiEIEIRCACEehBAUn7A5i10nNI0pwAdgewZatKNvUgS9uWXMqNLQHgJJKXjGUiScsCcPmyPd23ZSxjDcK1kj5RAnuXDsJ+s8cIRCACvSCQAEgv3KWsMQIRiEAEIhCBCEQgAmMUkDQZgKVJXjHGoXJ5BCIQgboFJE0OwCWWdyX5R18oaVMAz5E8tu6BcmJDApIcAFm7NJ13NsjLDQ1QdbKkNUqzdZcre67ZcQblOkmfBfA4yRsHZc/ZZwQiEIFuEXAJx0q2aWVNCYB0y93JOiIQgQhEIAIRiEAEItBGAUnTAFiUZN5KbaNzho5ABCYWkPQdABtWmp+XclhbAtic5Kvxaq+ApI0AfBTAiSSvbHY2SesBmI/kzs2OMSjXSXongDUB3ETy7kHZd/YZgQhEYLwFJM0GYCcAm5F8LQGQ8b4jmT8CEYhABCIQgQhEIAIRiEAEItDnApLOBnALye29VUnuKXEfyVP7fOtdsz1JS5dsED+MP7z6oVAjiyyZO5OS3KeR6wbxXEmzAPg8gLNIPj5eBpJWI3nueM2feSMQgQh0WkDStEOzFZMB0um7kPkiEIEIRCACEYhABCIQgQhEIAIDIFDKMB3sxtwk75K0GID1SW4+ANvvqi2WUmRuPL9AyQa5upkFStoBwD9J/r6Z6wfpGknzA3ApsjNJvtSpvUuaFMBCAL4AwP98MslbOzV/5olABCLQbQIJgHTbHcl6IhCBCEQgAhGIQAQiEIEIRCACfSAg6QAAs5H8ircjyWUpriV5Xh9srye3IGk5AGsB+CvJQxvdhKSpAbgM1lWVni6NjjFI50taFMDsJP/U7n2X0lsOfDjoMi2AO0sGyuvtnjvjRyACEehmgQRAuvnu9NnaJE0BYOVO/I+/z+iynQhEIAIRiEAEIhCBCHSVgKSNARw3lsbKXbWhLKblApLmAOAyV78meYqkTwBYg+S2LZ8sAzYkIGkqAO7NMi+AE0he38gAkuYG8NNy7WWNXDuI50r6pPdNsi1WpceXAx/++jeAGQFcQfK2QfTOniMQgc4JlEy3X5H8YudmbXymBEAaN8sVTQpIegeAVUie0+QQuSwCEYhABCIw7gKSlgUwyVgaiY77JrKACEQgAmMUkPQjAEeTfHaMQ+XyPhWQ9F0A3yp/B3xe0p4AziF5eZ9uuee2JWlFAF8DcH2jJa1KZsMWAH5J8vae23yHFyxpDQCPkry5VVNLcqDjwwDeB+BvABzYcu+Ry0k+1qp5Mk4EIhCB0QRc3pLkjd2slABIN9+drC0CEYhABCLQpwJO0Sf5Si9urzRzdQPQVXpx/VlzBCIQgQhEoBMCktx42c3PfyppVQBLk3TppBxdJFCyB74NwBk7/0fylnqXJ+nTpc/E7nngPrpaKR22JoDrSN5br/Fw50marQQ+Zi2Bj4cALAPAP1s7+PHfsYyfayMQgQj0m0ACIP12R7OfCEQgAhGIQATaKlDetnMGyJNtnSiDRyACEYhABHpUoAQ8XOpqe5JXSdoXwLHd/oZoj3K3ZNmSVgbgXi3u7XF0vYNK+ioA97nYieRr9V43iOeVwIUzQc5o5udISXOVMlfvBnA7yb9JcvbH8gBuTqPzQfxUZc8RiEA9AgmA1KOUcyIQgQhEIAIDKCBpEgALpqzBAN78bDkCEYhAjwhIWij/n+q+myXpQJfiIfllSV8C8H6Se3XfSrOiagFJMwDYAIB/dTZIXaWtSk+g6Um6zFmOUQQkfaAEjBwEqSsbWtJ8JfDhsuIOfNztKSQtWcpfud/Ho4GPQAQiMJKApN0AfAzA2iRfGDSpBEAG7Y5nvxGIQAQiEIE6BST9EMDXSX68zktyWgQi0AcCkvyg8p4+2Eq20OcCkhb3M8BkFXTXjZa0sBufAzi+fO0PYF+Sf++ulWY1ozwoc8kyZ4P8maTvY81D0jYAnid5cM2TB/wE18svAcJR+6NK+mAJfPynBD4eMJ0kZ4A468O/7+CHf80RgQhUCUhapJGSfsPhSZqK5Mv9ACvpWgAOmrpfx039sKdG9pAASCNaOTcCEYhABCIwYAKS/DZfGtwO2H3PdgdbQNLuAA4nOeFBS44IRCACjQhIcmPs1QB8D4BfovDPEg6C5OghAUnuL/FNAH7Y7vJld422/JI5/PPyoP7EHtrquCy1NKB/neQV1Qsojm5svhAA/wz+N5KPVM6RNG8Jftw61oe747LxTBqBDghIWh3A2QBWJXl+B6bs+ikkzQ3gvSSv7PrFtmGBCYC0ATVDRiACERgvAUmb+AdlkvlLx3jdhMwbgQhEIAIRiEAEBlSglFA6DsBtAFzy6jcAdiT58ICS9Py2JX0OgMuYnUfyDzWCIDMD2MEPHvPQsfatl/R5AA+6d4ekKUrQw8EPBzwc+HhiSHBkCQDzl6yPt4IitWfKGREYPAFJG5E8bPB2nh0PJ5AASD4XEYhABPpIQNJjAO4k+ak+2la2EoEIRCACEYhABCLQAwKSvg5gLQB+6DS7l5wHUD1w42osUdJ7AawPYLKSDXLfSJdIWhDA1gAOJHl97+++fTsopaz858WZHtMBcG8PBz4myr6W9C4AnwDwegl+vNq+VWXkCEQgAv0nkABI/93T7CgCERhggdJUz7V3Hx9ghmw9AhGIQAQiEIEIRGAcBCQ58DFTeQC+PYAtU0pzHG5Em6aU9EUA/jqd5GmjBEGWK+Wz9iB5f5uW09PDSnLAw2WulirBj8NI/mPopiTNU4Ifbn5+c09vOouPQAQiME4CCYBUwTvlMM2jxumTmGkjEIEIRCACEYhABCIQgQhEoGcFSk8D9/24GsCbpSyry2Hl6COB0oNiPffiBnAMyQeH214pnbUCgF1IPt9HBGPaiqRZALjM1ZzO9nDPFADu67EwgDOqn0lJWhzAAgAuTxm5MbHn4ghEYMAFEgApHwBJOwL4GEnXtswRgQhEIAIRiEAEIhCBCEQgAhGIQJ0CknYC8EEAzgxYCcBmJF+r8/Kc1mMCkr4KYA3fb5JnjBAEcRP1eUju0mPba/lyJTng4cDH9JXAB0kHCiccktzfYwaS50maumR9OMjk4McrLV9QBoxABCIwQAIJgPzvfzb+n9CsJO8YoPufrUYgAsMISJombynloxGBCEQgAhGIQATGV0DSwQCuIXnU+K4ks9cSkOS31B0AeRKAe9LdM1qJpFrj5fu9ISDp/QCcDeKeFEeR/OfQlUvaDMAkJPftjV21dpUlY8alrtzk3GWs/j7SDJIcOJwWwDsB3EHyptauJqNFIAIRGEyBBEAG875n1xGIwAgCkj4N4EwAS5B0SnKOCEQgAhGIQAQiEIFxEJDkbIL7k0UwDvgNTilpEwCLAXgAwIwkt2hwiJzewwKSvg5gZQCnkjx76FZKxY2HSB7dw9tsaOmlN6MDH2+UwMeIjeMrA5eSVy4jNzlJN53PEYEIRCACLRBIAKQFiBkiAhHoHwFJ7wawEcnf9M+uspMIRCACEYhABCIQgQi0R0DSuwD8DoCfLzwD4HyX8WnPbBm1WwUkLQhgXQD/BnAkyaeqHuz771jOELpipHJZ3bqvRtclyWWuHPh4oQQ+Hqo1hqT5AKwJYJHSC8TlsuYjacscEYhABCIwRoEEQMYImMsjEIEIRCACEYhABCIQgQhEIAKDKiDJfTRdusdle54k+ZNBtci+J/Sy+AYANz8/meT5VUEQN/r2Z+P/SF7eT1aSJiv9PRz4eNw9Pki6FNywh6TpAMxRvtz7w0GTycu1x5P8Sz/5ZC8RiEAExlsgAZDxvgOZPwIRiMA4C0haFsD7SB43zkvJ9BGIQAQiEIEIRCACPSYgyZnTfgA8M4ADSF7ZY1vIclssIGlhAOsAcBbIESSf8xSSXCbNPUH26of+q5KmKtkeDmDcXwIfTw/llOTghgMezuzwr34W91K51v1zXB7rLgAXkXQWVY4IRCACEWihQAIgLcTMUBGIQAQiEIEIRCACEYhABCIQgUERKC/SrAXA/VrcsN5ljnJEYIKApG8BWLpkg1xcfu8zAD4HYHeSzpbouUPSe6oCH7eXwMdE5aokzVKV5eHg4KPl600AzoZZDsDLJevjFpLX9RxEFhyBCESgRwQSAOmRG5VlRiACEYhABAZFQNJM1XWjB2Xf2WcEIhCBCESg1wQk/RTANACWAbAlyZt6bQ9Zb3sFStbH2gAeKdkgL0py0MxZIjuRfL29K2jd6JJmLIGPeRz0KIEPBzEc7HGfk0pZK//6YlXQw8EPBz2cKTI7AJ/7bAmA/IXkw61bZUaKQH0CkrYCcG2y9urzylm9LZAASG/fv6w+AhGIQAQi0FcCkhYFMAvg3E15AAAgAElEQVTJc/tqY9lMBCIQgQhEoM8EJM0NYDsAs7n8D8kt+myL2U4LBSRtCOBjAP7gHiCSvgtgWpJ7tXCatgwlyUELBy+cyeHAh7M+nMlRKWnlgId74FSyPB4h6RJXDox8qFz7H/9rCYT8F8CdABz86JkAUFtwM+i4CJQspn+VTKwdx2URmTQCHRRIAKSD2JkqAhGIQAQiEIEIRCACEYhABCLQDwLlgfZcANYE8DWS7mGQIwIjCkhaCoCzQe51NgiAzQE8R/KQbmQrQT4HPt5VAh8u2VUd9HCj8wlBD5JPVvZQ1RTd17oPyj0A5iul4t4A8Of8eenGOz5Ya3KZNpJPDNaus9tBFej7AIikWwFMQvIjg3qTs+8IRCACEYhABCIQgQhEIAIRiECrBCRNCuBgv8EP4AWSG7Rq7IzT3wLls+NskAXdGwTAagBuJfmHbtm5pPlL1saUANyU3BkbDnz410qWh4Me/ve3DkkOlHhfDnw8UIImboC+Sil7dXfJ+ni+W/aadUQgAhEYBIFBCIDcAoAkPzoINzR7jEAEIhCBCEQgAhGIQAQiEIEItFNA0hoAKm/zf5Wk/96dIwJ1C0hatmSDuDeIy6mdTvLCugdow4mlXNUnAEwNwCWsXhsS8Jio0XllCZKmL0GPBap6gzwvyc+hVi2lry7In5M23LQMGYEIRKAOgb4PgNRhkFMiEIEITBCQtDjJG8IRgQhEIAIRiEAEIhCBCIwsIGlPAG4EPTnJL8UqAs0ISHKGxXdKMG0GAD8jeWMzY9W6RpIzMRzYmGrI19IAtgZwKQCXtLrDGSmlrJX/fcRDkvvfONvDv1aaov+nzLUCAPe2c4Pzi1JqqNYdyvcjEIEItE8gAZD22WbkCESghwRc/xLAYiTP6aFlZ6kRiEAEIhCBCEQgAhHoqICkxQBsDGDJ8sD6rI4uIJP1nYCkTwLYAoAzKb5N8j5vsgQSHLCoDly42bi//Pv+1UGU6l+nAOAv/37ln/2rm5a7EbmzOvzrq+VX97DxZ9oluDYg6d8f9ZDk4J8DH17X30g6+DHhKA3Tv1D24l4fV9UaL9+PQAQiEIH2CiQA0l7flo1e/ie6Dslft2zQDBSBCEQgAhGIQAQiEIEIRCACEWhAQNJWABYHMDPJlRq4NKdGYESB0j/jhNIv4/aSjfF0VaDCQYtK4MJBiuqvl8u/vwLA/+xfXcLK/+yvl0i+Xj15yT75MQD//uqej+Rao90iSS5x5cCHgykOfLi5+VuHpIUBfAWAS2WdRtJ9QHK0WUCSs9AWILlHm6fK8BGIQI8KJADSIzdOkv8nuzHJzXtkyVlmBHpOQNLMfosnP6j23K3LgiMQgQhEIAIRiEAEOiAgaVYAB5bm5yeRdCP0HBFoiYCkHQF8y6XVAFxZsjUcZHBZqptb9fe0UrpqMwD3AjgbwPaljNWpJB2EeeuQ9I6qxuYObDjw8dCQcyYD8NmSSXI9APf7qJlJ0hK0DOKsm88D+EBeGM6HIQIRGEkgAZB8NiIQgQgUAUnztuqH6qBGIAIRiEAEIhCBCESg3wQkrQfAb1tPCmBbkn4wnSMCYxaQ9LmSWfRHAO4x48+Yy1LdDeAjfsMfwBsA7gLwVwA3NBNkkPRBAD8AcAXJkyTNB+D7AK4rTdm/QvJNSS6r5RdR/eU+Hg58PDF0oyWYsg6AGQEcV10Oa8woGSACEYhABFoikABISxgzSAQiEIEIRCACEYhABCIQgQhEoL8FJJ1S3s6/g+RP+nu32V2nBCQ5eOCgx28cVJO0benrsSyA8wEcTPIlSfMDWKQEJfzPzuCoZIf4n0c9JC1V+tecTPI8nyzJwZW1SO4g6UQAlwG4rcxRaWz+3HADS1rC15YgzSkkn621hnw/AhGIQAQ6L5AASOfNM2MEIhCBCEQgAhGIQAQiEIEIRKCnBCStDGA7AH8HcCHJ03pqA1ls1wpI+hGAZ0keXYISHwLgElXHAHCgzUGO35F8pLKJ0sPDzcsdwHBWh0tVOVvEwYsbSb5YveHy+V0XwKHVjclLUOQz/n0A3wXwxTK3M0zcS+RtRymL5cCHe+GcRfKSrsXNwiIQgQhEAAmA5EMQgQhEIAIRiEAEIhCBCEQgAhGIwKgCkvww2r0OXgOwBcl/hSwCYxWQtDyANUluNSRg4aDI46XclYMgboj+e5IOcAwXlJgbwKIlc+P9AB4sgZNbSg+PlQAcRNIN1t86JDmQ4eDexS5zVQIul5E8ZIR5ZgGwUfneUdVBmbFa5PoIRCACEWiPQAIg7XHNqBGIQAQiEIEIRCACEYhABCIQgb4QkLQQgKNKTwaS/GVfbCybGFcBSZMA2AfAiSSvHhKYmLc0J98CwEwAtgbgrI5zXKaKpEZafMnQcHbGwgC+DMBBi9NLY3VnhzxXymm5v4fLWImkG7C7JNbqADZ0NgjJp4asaQUAXwPwl7Jm9yTJEYEIRCACXS6QAEiX36AsrzUCkhYleVNrRssoEYhABCIQgQhEIAIRiEAEBkdA0sEApi8NqM8neeXg7D47bZeAJAca3knygOHmkORm5S+6NJakmQFsCeBNANcDuJzkM6OtTdKm5XN7Qmmi7kCeAx4+7gdwAYBpAExL8vDKWJIc7LuJ5P7+vRKo+XYpt3UsyRvaZZJxIxCBCESg9QIJgLTeNCNGIAIRiEAEIhCBCEQgAhGIQAT6QqA0qHbAY2cAy5PcpC82lk2Mq4AkZ2c4wLENyX8PtxhJcwD4hQMfDnZIeheAH5d+H/8omSBva34uadKSMfIayb0lTVFKYznj47Fyvcd2rxH3EfHvuf+Igx5PS1oVwAZljMnLPzvYchjJF8YVLpNHIAIRiEDDAgmANEyWCyIQgQhEIAIRiEAEIhCBbhWQXMlk5NIo3brurCsC3Sog6XUALvXjBtGTkPx9t6416+odAUm7A7iC5HmjrVrShH4bJA+rnCdpWwBTAbjTmRwkr6v63ozuUQPgYQDO/HDQw193uSfI0KwRSe49Mh2A5wG4d4gDHR73OyVQcg+AP5I8o3d0s9IIRCACEagWSAAkn4cIRCACEYhABCIQgQhEoG8EJF0L4FCSR/TNprKRCIyTgKT5ANwKwG/Bu/n5aQC2Jek35nNEoCkBSV91sIGksztGPSTNAOA3AH5K8p+VkyVtDuA9pRyWy2JdDsBZHc4q+Xv58ufXjc3/RtL9QyY6ytguq+UMlAcAeC6XyfJ1bpo+GYBvkjym1jrz/QhEIAIR6F6BBEC6995kZRGIQAQiEIEIRCACEYhAgwKSPg3ATW7/1eClOb0ISHLz4DfTQy8fCUkue/Vgafw8e3kj3m/euyTW/umFkM9IowKS3lvKWu1A0p+tmoekbwKYmuSB1SdLclbSnAAuBrBs6e/h3p/u7+HAx9MlqOH+Ic4M8ZezPfw1LYD/APgAgLsBuK+Hz3+ylMb6fskKOYukG7XniEAEIhCBHhVIAKRHb1yWHYEIdKeApI0BnETyuXauUJL/4um/AGyaOrTtlM7YEYhABCIQgcESkDQlAP8c4weD05H0m9U5BlBA0lrlLf3dJD0B4L+lpJAfOPtnUfdP8EPmw0mePYBE2XITApJ+WspW/aHey0vvj/0A7EbSmRpvHZLWK/1p/N+uZ8tn8qmSHeJ+HQ6G+8vBDX/5e/48P0HyVUk/A3BepYyWJDdJd/DjFQDnAFjamU8kb653vTkvAhGIQAS6SyABkO66H1lNBCLQ4wLl7aRTSL7U7q1IWrK63m2758v4EYhABCIQgQgMhoCkA9zzgaTr6OcYQAFJC7jkEIAdATgjyP0QZilv2/thsh8OuxfI/KVUkB8on5D+IAP4YWlgy5JWAfBJkts1cNmEUyV93Z9BkvtWXyvpSwCOLUGOvUrZKjdIP5Ok+9eMekhyGa7jSd4uad7yuXfJKzdB/xGAFUqj9D1J+nOfIwIRiEAEekwgAZAeu2FZbgQiEIEIRCACEYhABCIQgQhEoJ0CknYtvRVcSujHAHbxm/flIfSmLkcEwCWxHgLwcwALA/gcAD9wPt09G+p5+NzOPWTs7hKQ9G4AvwJwMMlbGl2dpEkB/BbAviTd48NBkW+Xz50zO94opbDcJ+QdpczVZbUy8yW5v4iDvs4M2amUd7sdwA9J/kiS+4z8xGOTvKjRdef8CEQgAhEYf4EEQMb/HmQFEYhABCIQgQhEIAIRiEAEIhCBrhCQtA6AuQH4bXp/+cHveZXFSfoIAJcd8vOEZUoPhYcBnFHOWbGUH7oAwN4k/WA5x4ALSPqhS+uRPKxZCklfdoNykr+U5OwMB+Jcks2BkQ0BHFr6fLiZ+TOlmbmDIA7kDXtI8rUO+G0E4FGSR0pa1SXeKr0/JH0cwBoO4JB0ma0cEYhABCLQQwIJgPTQzcpS2ycgaRqSz7dvhowcgQhEoLaAJL8Vtw9Jv7mWIwIRiEAEIhCBCHRUQNKCALYCsAMAP2x+c2jj6cqCJPmBsTM/HgfweQB+Q9+HG0q7ufVHAcwF4IoSCLmno5vJZF0jIGkpAOsC2HKsmUGSDvHnEsAdABx4W4DkXpJcssqf16MlfRDAJwDcB2BWAHeRvHE4EEmHA7jTCSUknQ3izJJNAPyTpLOZ/O+TANjW45E8qWtgs5AIRCACEahLIAGQuphyUj8LSFoUwCXlByf/8J4jAhGIQMcFJDlV/wi/gUbSf1nLEYEIRCACEYhABDoqUPohXFkeMH+K5DajLaC8Ge/eDE8CmNZv+JfSQ/47lpumOxjiUllzALgNwIEkPX6OARKQ9GsAZ5G8bCzblvQ+l1dzqTWSXyn9ig4p/Ts+BGBjl63yHJKmL0EQfyYdnPOvzgZ5rXoNkhygu5Sk+91MOCTtCeA4j1v1ew6qfMvZJiQfGcs+cm0EIhCBCHRWIAGQznpnti4VkORGbGP6YaxLt5ZlRSACEYhABCIQgQhEIAIRqCkgyWWtZgNwSumFsBdJv2U/6iHpXaX80Hv97BjAi25ADcBlg9wX5J0AXgAwRRnfL3ocRfLUWmPn+70vIGl9l6WqZFc0uyNJizvAAeBPpTH5YwAmcfZHZczSz+Pw6s+tpKVLSbeXSsksB0EmvPgoyZlLe5TG7O4j4t9zsORIN0Efmq0i6XslU8RZKDkiEIEIRKBHBBIA6ZEblWVGIAIRiEAEIhCBCEQgAhGIQATaISDJpazc3Hw7AJsDuKFS/qfe+UrfhK+WAIiDHceQvErSKgC+BOD9AKYsvUNmLg3UXU7oSJKv1jtPzusdgVKKamsAPyXpLKGmDkkrA/gGAAc3rpD0GQC7OfBG0plFEw5J33QDdJK/r56oZI64JNZzAGYCcFUJzP3Y55F0FlNljIU8F0k3Pp/okOR+I/7zcSjJlHRr6m7moghEIAKdF2g4ACLJaa0XugEUySc6v+TMWPU/5m+RPCoiEYhABCIQgQhEIAIRiEAEIhCBZgVKyR+XBXYWh/sjTuiF0OghyaWu3IvBvT+c+XEOyRM8jiQ/WF6pZIU4U2QWAM4eccbIyeXhtt/qz9EnApJ2BnATSWcENXVI+hqA5QEcXClJJWlNAC51tUN1STVJHwCwCckthk5WMpUcBPFnzplOnwLwfwCWrZTNKp/TL7hs2yi9b7yeeaszT5raWC6KQAQiEIGOCTQcAKn84FJdC7Fjq81EEYhABCIQgQhEIAIRiEAEIhCBCLRMQJL7GszgB9UA/GB5O5Ivj2UCSc4EcRP110vvD/dNmDCmpPcA8Bv8zgxxEMRBF79o+QaAc0ufkJqlt8ayvlzbfgFJDiR8lOQuzc4maSMA7vuxP8m3gmOl98fNzioi+dPq8Uu/EZdYe6t/x5DvLwtgezdGB3AvgPlJblk5R5IDK3eSPG+4dZfP704ATiJ5TbN7y3URiEAEItA5gaYCIJ1bXmaKQAQiEIEIRCACEYhABCIQgQhEoB0Cktys3H0V9gPgh8B+y/7GVswlyU2p3f/BD7CfAXAQyb8OeRjtPiGfBLBEKU00Xwma+OH2HiSvbsVaMkZnBSQ5sOXeGnuSvLuZ2SW5dJb7cexd3bi8ZH8sSHIPSbuWBuYXVwUwXCprSpKHjxDAcJk3N0J/1MEPAP4z8COS//D5kvYpjc7dq2bYQ9KnSzbTTkObqjez11wTgQhEIALtFUgApL2+GT0CEYhABCIQgT4X8JuAJP/d59vM9iIQgQh0REDS2iRP7MhkmcQPe38FwG+6+634e9phL8klsb4IYHIAvyN51lB6SXOXB8ouUTR76RcyVekTcgDJY3O7ekdA0lYAniB5XKOrljRj6bPx2HBlqCTtD+AIkrdKWsb9ZUg6WDLhkOSgxmYkNxvmc7YJgKlI/lqSP4/fB7AcgIsAXFcyQvYl+Z3R1i1pEgDOArmO5NmN7jHnRyACEYhAZwUSAOmsd2aLQAQiEIEIRKDPBCRd6ZIdJHfvs61lOxGIQAQ6KiDJTbJ3I7lWRyce0MkkbVj6ITztMlR+o75dFJKWKg+b3XvhjJH6K5QH2KuXh9JuzD5vyQx5HsBp5fPhf87RpQKSVgSwenVQot6lVnp4lMDC8UOvk/Q5AAtVf1Yl/QzADSTPqZxfAnvHOUhS9Xtrl2t3qPo9l2FzL5AHS+aRM07c/+Otc0Zau6RFSr+bn+VFmHrvcM6LQAT6UUCS/3/9R5e2JOnSgl13JADSdbckC4pABCIQgQhEoJcEJLlsxwMk/QApRwQiEIEItEmgPPx8mOQtbZpiYIaVtCQA9/44BYD7dezY7v+PSZoSgHs6uDfEAwB2JekHz8Me5YGKH077gbqbq/tregAui/X16p4QA3PjunyjJatibwDHknRGRd2HpKXL5+PU6mBG9QCSXKrtyOr/BpQybutXNz6XtA6AqUke5uslrQzg8yWA9kRlzNKnxOW6/ODO2UerAfivsztIPllr8aVfyFPNZLrUGjvfj0AEItBLApK+T/Kgbl1zAiDdemeyrghEIAIRiEAEIhCBCEQgAhF4S0CSsxQeDsnYBEr5Hj+kdt+EVQGcSNLZjB05Sv+EbQFMBmAXkpeMNrEkBz38AHtzN9UG8EppmO7SXVuQ/FdHFp5JagpI+i6Ad4yW4TPcIJKc9fNlAIeP1PelBEA/QvIXQ8eQ5Eboblx+ur8nyX1ntiT5Q0kf8+cEwK+GNkaX9HWXZiN5dLnu4NIf5CEAZ5F0o/QRD/83CcA2AH6RgFzNj0dOiEAEItBxAUnLA7g2AZCO02fCCEQgAhGIQAQiEIEIRCACEYjA+AiUh9QOPrjHhvs0THj428lD0swAXGbIpbFOdk+GGg+a3UdkLgDu+eAG6Z8p/+7L3IPBTawTCOnkTRwyVwk0bAxga5Iv1ruUkq3hjKSDRgs4DJf9UZlD0ocB/ADAD0m+6d+XtBcAB9fWBPAHkpcOXZOkbwN4geTJ5Zrf+lwAiwFwn4+rRwrIVM3tTKppSLo3SY4IRCACEegiAUkrAbg+AZAuuilZSgQiEIEIRCACEahHQJLfNnw3yR3rOT/nRCACEYhABMoDXjc791vv17jROMmdx1OmPPz+MYA7SuPqZ4d5SO2eMH6L34Ga77rUkST3BnH/BmccuIG6AJxZ3vpPIGQcbqqkPZ1VRPLCeqeX5Kbk7guz32gl2EbL/qgKRLjx+iMkHcBwAGQ9AOsCOJSk+8e87ZDkoMlDJM8qQbmfk/yepGkBrADADdVdz/6ikYI6kt7jDJASwLm93r3nvAhEIAIR6JxAAiCds85MEYhABCIQgQhEoCUCklz/fk6SM7ZkwAwSgQhEIAJ9L1D6M/yqZFC438HO3VBSTJIfMjsDxFkhbih9UdVDbTe99tubbtD+fgDLV5dAkuSm1Q6EbOcG1wD89v9ZLpeVjJDOfaQlucH43CSddVHzKJ9FByxeJ+nP5KiHpH0dACPp7J9hj/I5cmm1zUi+UjJAliTpHjIjXeM13ELyYknLOehBcreqz58zU/z5exnAaSP9eZHk/iKLkPx5rb3k+4MpUD4jt5O8fzAFsusIjK9AAiDj65/ZIxCBCEQgAhGIQMMCkmYFMCXJfzR8cS6IQAQiEIGBFChv27usj/sjnFMdaOgGEEm7lz4Q7kmycylb4Qbt7t1wX3nIPhXJ3w+33lKC6ZelTJYDIQ6kfCeBkPbe3ZKN40yi7Uk+Ums2Sc742AzAAyQPreP8Ndz7haQ/H6MekjYF8JwboLssFYDpAJxC8sYRPjPbu0wWyaskfdO9ZYY2NJc0D4AvOvMWwBkkbx06Vumr4yDducOV2qq17ny//wUkrVir31H/K2SHERg/gQRAxs8+M0cgAhGIQAQi0AYBSQ4KHEjSD0FyRCACEYhABAZeoDQB/RKAB/02O8lDuhFF0moAdiolrfzW/e8A3AbgPwDca+GvAP5E8vWR1l9KGR0GwG/++5mHG7xvQPLxbtxzr69Jknu5/J3kKbX2Unp1fB/AFZVSVXVc4+yPY0jeVMe5bkp+TMlycmk1B9BmGKkpu6RdAZxK8hZJ/txdMFzPD0nul+NMo48CuA7AeZVeI5U1Sfo4AP8Z24bkG7XWmu9HIAIRiEDnBBIA6Zx1ZopABCIQgQhEoAMCkvwW4rUkz+3AdJkiAhGIQAQi0NUC5eGtXwrwCwJ+GPzTbl5weZvea3UWxz8BuC+I+3q40fUDACoNtv8LwF+vlV/9zw6UVH7P2S5fAbAgADd9d5+Q9Uie1M3776W1SVodwLIkHQQZ9SglpjYEcDzJC2qd7+9L+qz7v1SXpRrtupI15P5oztTYR5IDItuRdNDlbYckl99yj5B7JDloti3Jt/WhqVwoaZHymfLn8qShfUsk+c/WXSP1HKlnzzknAhGIQARaL5AASOtNM2IEIhCBCEQgAhGIQAQiEIEIRKArBEpZIDd1/gCAXUne3RULG2URpRzWiQDc42PREvzwG/h+SO0G7je4FGTV1xQA3gnAvw79mh3Aj0pDa2eQuM/IGd1u0O3rK43CHVjbn+Sozb9LE3P3czmM5PX17k3SPgCOG6mEVfU4kpyd4ayPIwB8u2RiPC7JDcr/ONy8kvYH4L4l/pxtRdKluUY9JPnz5J4nMwH4vYMnlQskLVDWsCXJF2qNle9HIALdLyBpcQDz1JPl1v27GdwVJgAyuPc+O49ABCIQgQhEIAIRiEAEIhCBPhZw3XkA7qHgLImrSLpBeNcf5cG3H6w748OZAO4b4YftZwL4CIA5XXaplMe6brS39sv1PymZI/MBWAKAe1V4/Ku6HqNLFyjJwYIXR+rJUhUUWL+UjnJ50vvq3U7JLlm0nuwPSXO4BwmAk91nQdIGpVfaQZKcBTQLSZdTm+iQ5FJwbpzuz4SbmNdsyF4+Tw6YrAlgaQAXVme0SHK2yX9JHl7vXnNeBCLQ3QKSFqsnENvduxjs1SUAMtj3P7uPQAQiEIEBEJBEki77kCMCbxOQ5HrV/yF5dngi0AoBSXsCuL+e5ratmC9jRCACwwtIeg8A/3l0+agnSO7XK1aSDgKwY6XEkKSlAKxKcpfyANrNrZcsD9b91r1LEjm74waS91fvs7yVvznJTcq1fmjtf34/APeV2Ifkvb1i0w3rlLSs+2uQdGbNiEfJPpoBwL4k3Zy87qPe7A9JDka4l8dNJE8u99gN0N07xJ8X94vxZ+l7QyeXdBSAjd0jBsAzjb7hXbJO3JvmzpKp8rKk6UuwbvdKAK/uTefECEQgAhFoi0ACIG1hzaARiEAEIhCB7hCQ5BIRHyHpchA5IvA2AUl+M9gBkAvDE4GxCjjgWur1n03yG2MdL9dHIALNC0jyw2lnSvjP5U9IOgukJ47Kg+nKmkuwfqaRmrdLclDD/RncJ8QPvP9WHojfJGkLAI8NbbotaWUAmzs7oGSW+CF9yhbV8QkpwQk3D3eD+eF+tnDT8C0BvOReHHUMOdEpJfvDb1w7sDHqIckZHM8N/WxIWhfAjA78SdoNwFkkr60MJmny0v/jW6XkmrNHbqk139DvS5oRgIMgDji6xNdDktYCMFe9GSWNzpnzWyMg6TMApiJ5emtGzCgRiEC3CiQA0q13JuuKQAQiEIEItEBA0kUApia5TAuGyxARiEAEagpIenceItZkygkRaKtAebjvDD8/5HWpp1vbOmELB5fk3h4ul+Q+DhMOST8E8GA9JbwkfbD0DXGprLlK74+dAFxB8qWhSy0Pyp0FYKsjUrpo9JtZyku9h6QzLN52lMbjm7pEWa3yWCPNJOk3AP6vVskZSb5v05F0H4+JjhLgOADA3gAWAjAHSf975TPlvjh7OjNE0tEAvkfylWY/ypK+CmAFAKcAuMyZRSUrpO6eJ83OneuaF/B/b0i+2vwIuTICEegFgQRAeuEuZY0RiEAEIhCBCEQgAhGIQAQiEIE6BCS55JAbP7v85cWVskB1XNoVp0hyc+ldKiWrvKjyBr8zDm5uZJGStvaDbwBPAnBgxKWubgNwPclHK2OVh+XOFHFza5/rbJDzGplrEM6V5AwbO207XN8VSc7C+W7pi3FaMyaSVnVPjlrZH6W3x2IAdhopu6kEJeZ2MKV8phwwmXCUviHOHjkQwIYk3UB9TIekRUs2iDNJHgbwSZI7jGnQXByBCEQgAmMWSABkzIQZIAIRiEB9ApJchsi1iXNEIAIRiEAEIhCBCESgLQKS/CDXfTHuIenG4T11SHofgB+Q3Kqy8NKsejuSz9S7mdKLwVkKW7qXSAlyVEplfQiAy125VNaNJG/3uKWckRumuzSOv7czybvqnbPfz5PkklTXDNc3TNKKAJy183s3Im/WomR/nEByxMyJMtfXAOxWHcgabk5JvwXgZuc+/9xK43tJH3Dgw5lBAOYluX+za66+TpL7j7jfyDtLWawLEkxrhWzGiEAEItC8QAIgzdvlyghEIAINCUjyX6bOb/TNtYYmyckRiEAEIhCBCEQgAgMrUN6ed++DfwPYodHG090AJ2lhP6yuvDlfAm8WL98AACAASURBVBl7kHRmQd2HpPVLff+DR3gw7nn8xr6zGtyzwo2s/eb+NaV01o6l0fqlALbvRcu6seo4sfRhWZCk+2lMdJTvuafKIc300agMVj6/S5L8+UhL8ktlAJzZ85t65pK0ZrnHdwCY2z1BPHbJVvlyyfj5Rz3l1epgeuuU0gfEvUCcifUVkv41RwQiEIEIjINAAiDjgJ4pIxCBCEQgAhGIQAQiEIEIRCACrRSQ5GbevwYwRXk47Af5PXdIWta9FEi6jFflQbUfINddSkiSDX4HYFeSD9ZCkOReIYsDcFBkXvevAFDpm+LAi3/vlNEezNeao5e/X8pF+X78nOR91XuR5KwPlxc7gKTLPjV9SHK/jhNHyv6QNKsDewD+SPLieicqTdvPAbAWSWd9+HM14XPmHiKl94vveUuP0mT7CJfDIun5cnSBQOn7MznJI7tgOVlCBCLQAYEEQJpAlrQJgD+RfKiJy3NJBCIQgQhEIAIRiEAEIhCBCESgpQKS3M/AGQ1nkTyupYN3cLDy0NiZBhOabEv6HIB5qhtY11pO6f0wJ0k3om7oKCWMlgDgfhYulfUEgHcDWArAGwCOInloQ4P2+MmStgHwCMnjq7ci6UcApi4Bt5fHss2S/bEUyV2GG0fSJA5ouYcLyT80MlcZ2+XPfFxE8kpJK5Wglz9r32xkvNHOleTm6i7j5i+veTYAd6UMVquExz6OJAe+JiN54dhHywgRiEAvCCQA0sRdcuMvkq4HmiMCEYhABCIQgQhEIAIRiEAEIjCuApLWAPAdADfVah49rgutY/JSTmnGSpBBkjMwniJZd1Pt0vfhdyRd1mpMh6RKMMSlshxgcrbIP0s2RN83Spf0aQCfJulyvhMOSe8B4ODHM40Epka7EZKcvXQSyeuGO68EYZ4nOWxJs1o3WZL74TwL4D8OjJXA2jLeDsnta11fY+0uoVYJergHyP3+Ivn4WMbNtRGIQAQi0BqBBEBa45hRIhCBCEQgAhGIQAQiEIEIRCACHRco5YkO8oNdAJuRfKzji2jhhJLWKw+lJ2SxSNoJwHkkr61nmhIMWrhSQquea+o9R9L8ABYDsAWAjwF4AMDuAP5RHng7MNI3hyQ/2Hdg4giSN5b7MaFJvUuEkTymFZuVtAqApUfJ/nDZqplI7tHsfKVxurOJHLzZyH05Sgks78NN0hs6JE1Wgh4ujzZ7VdAjlUIakszJEYhABNovkABI+40zQwQiEIEIRCACEYhABCIQgQhEoC0CknYu5Zl+SfKStkzSwUFLxscTJE8vD9x/6yBDvYGd0kfi+MoD+3YsXZJLJjkz4moALwJ4byl1NDkAB6DcC8O9R5wFMFHPjHasp11jSvo+gDcrAYKSDePggUuCn9mqeUv2x8nDBblKRpDLj+1E8tWxzCnJDdznBPD70tflM6WkWd2lkCQ54FHJ9pgQ+Cr3OU3Ox3Jzcm0EIhCBNgokANJiXEkrA7i93h/OWjx9hotABCIQgQhEIAIRiEAEIhCBARGQ9AUA7lHp0kGH98O2JW0J4K+uzy/pXQD2J+lG2zUPSZ8qDdR/VvPkJk+Q9EMAM5a+F89XDyNpegDzlYfrDorMAWCGEhR5tBIUAXDvWB/mN7n8ui8rwQ4Hen7stZZnHeuWbJAr6h6oxoml58uyJB3Im+iQ9EkAXy8BsDE1WPfAkj4OwJ+vq0rgyhkhPyDpYNWIR8myqgQ9nq4KejjrKkcEIhCBCHS5QAIgLbxBklw/0v8j9ZsLX2vh0BkqAhGIQAQiEIEIRCACEYhABCLwloCkuf32OoA7SToI0heHpB0AXEzyakkLAli/uv/EaJuU5HJU55O8vNUYkiZ1MADA6yRdFqquQ9KUAFw6y5kDvmcOirgx9r8AOCjiB/supXUfyWfqGrQDJ5WeGS499mdJfr6xPICDSd7eyukl/QrAKUOzPyQtBGBrAPuRvKlVc0ras/Ry8Wfk4yRXG25sSTNXlbhy5kkl0+OFVq0l40QgAhGIQGcEEgBpoXP5gWh/B0FITqhXmiMCEYhABCIQgQhEIAIRiEAEItBqAUkHAPiIm5/3cpmloS4liHEiyb+W3hAfJvmbWn6SlgbwJZLb1Dq30e9LchaHm34/3Ey/iBEesDtTxFkFDoq4LJODIq9XldCq9BUZc+ZDE/v9BoBZHeiRtHEJ3jgTp6X9ZUpWiYMQE2V/lODDjgDOInlBo+sf7fyS2bIfgCdLE/fvVM6XNG1VeatJqoIebp6eIwIRiEAEelQgAZAevXFZdgQiEIEIRCACEYhABCIQgQgMpoCkL5cH8u6NcW4/KUjap5S9ekDSBgBeJXlCrT1K8gPz60ieX+vcRr4vyYEKl726nuTxjVzb6LmSHATxfPOUviJurv3OEhR5ZEgJrTcbHb+e8yW9H8B25cuBEGe+7E3ytXqub+Sckv1xKslrqq8rvTpcWvzERsar91xJzpxasfQCcQZKpbzVNFVBj8frHS/nRSACEYhAdwskANLd9yeri0AEIhCBCEQgAhGIQAQiEIEIvCVQHsj7Qfw5JHfpNxpJBwHYkeTTkvwg/spaJa0kLVwyYTZvpYekRQF8r2QinNXKsesdq2QlDO0r4vJMfkDvoMhDVSW03JB9TIck909xTwyX7XqM5IFjGnCEi0v2x3Ikd6o+RdJWAF5p17yeq/QCucyBNvebqQp6dDzbph22GTMCEYhABCYWSAAkn4gIRCACEYhABCIQgQhEIAIRiECPCEhyuWU3B3e5p7ZkAYwnRXk7f2NnHEjaF8C+JF0OasRDkntFuLH4H1u1dknOEHAGyuG1AjCtmrPecSRNPkJfETdl/+eQviJPNTCum4KvUkpxOZumbRkvpcfIH93rpbI+SW52PxtJ93Jp+VF6yrix+uIA/OsezgIhqZZPlgEjEIEIRKBrBBIA6ZpbkYVEIAIRiEAEIhCBCEQgAhGIQARGFpC0aXko78bgLW1G3Q3upWH4gSS/XXps+uH0+qOtTZIzFdycfJNWBYQkrQnAzbHd9PuWbrCpZw2S3Gi9uq+IS2j54b6DIs4WqfQVcYbHRIekGUtJqP8COILkOfXM2cw5kj4N4BPV2R+SvuCm5AB2IvlyM+MOd42kqQB4vmVKObHrAFzS6n4mrVpvxolABCIQgdYLjGsARJJ/oHA9z0tav7WMGIEIRCACEYhABCLQKwKS9gTw51Y3O+2V/WedEYhABGoJSFoAwEkAfkvysFrn9+L3Jc0EYBeSm5TAhoMaW462lxIUeqZV2QqS3PfCpa8OIPlALzpWr1nSLEP6iswBYOqqviIuoXU/gN0A2P8n1VkZ7dh/yf44neRVHl/SJwDY/Rck3xacaWYNkj7mIAuAxUqZqytIXtvMWLkmAhGIQAR6W2C8AyDHAvg3STcUyxGBCEQgAhGIQAQiMKACpXnt5SRdkztHBCIQgQgMEZDkHhRPkvxOv+JIcvbCD0huVUpQLUlyr5H2W5qG/wLApiRb0f/i+y7BBGAfkv/qY+d3V5XQmquUhPoygK1J/rad+5a0kstPkXSvEQc/PgRgGwDO/Ll+LHNLmg6Ax1+qjOOAh1+ueHYs4+baCEQgAhHobYFxDYD0Nl1WH4EIRCACEYhABCIQgQhEIAIRaL+ApF3Lg93PtOJBf/tX3NwMkj4K4KskdyiZGJOQPGaUAMiGfoZO8ojmZvzfVZL8EB4kfznWsXrxeknui/EZANMCeCs7o9V7keSA1hnO/ihlt3YEcC7J85qdS5IDHssBWBjAjQCc7XFzs+PlughEIAIR6C+BBED6635mNxGIQAQiEIEIRCACLRKQNBlJ10LPEYEIRGDcBCQtD+BQAFuM5SHxuG2ggYkluQeEswN+URqb30Ty4uGGkDQNgP1LyabHG5hmolMl+YH/jwA8QfLAZsfpl+skuTm4e6DY9KRaDegb2XfJ/liBpIMezv74OYC/N1O+TNKsAD4FYEkArwBwM/WLWtk/pJG95dwIRCACEehegQRAuvfeZGV9JCBpdQAvkry8F7flv3T16tp70TtrjkAEIhCB8RcodejvKg/W/OAxRwQiEIFxEZDk0oDXkNx2XBbQwUklOQNhQZL7SvoVgMNI3j3cEiStC2C6sZRskjS3y2cBuJWkS3TnKAKS1iqN4C8FcBzJ18eKU/p9nUXyL5Lc2+W1Ru9fCQg6UDZ/yfa4lOQdY11bro9ABCIQgf4VSACkf+9tdtYlApImd61eN5Yj6WZ6OSIQgQhEIAJdISBpYZK3dcViunAR5UGNy3T4rdIcEYhABDouIOl8AFORdDPnvj8kfQnAjCQPlXQUgO+RfHXoxiVNCuB3AH5J8r5mYEq5re8BOJ/k6c2M0e/XSJoZgAMhHwTgwMVYylQ5W2NFZ39I2gDAnCRd2q3mUQJVKwBYAoD7ebh5urM9xhyUqTl5TohABCIQgZ4XSACk529hNtALApLWLhkgf+qF9WaNEYhABCLQ/wIlO/FsANu71Ej/7zg7jEAEItB7ApL2BTA7AAer/ab7lb23i/pXLGk9AG8CcOa8G3JvNtzVJVDyPpK/rn/0/51ZsgjcP+RIkpc0M8YgXSNpEQAOTvk4jeQtje6/vFTgvw9PD8Bl3Xau1c+mlMxytof/DNxQ/gzc2+jcOT8CEYhABAZbIAGQwb7/2X0EIhCBCEQgAgMqIOm9AHYrZS0uHFCGbDsCEYhATwiU0lDuzTBlCQ64afRrPbH4BhYpyRkZ7j3hDPpPkfT/p952SHLvj0NJ3t7A8BNOlfRZAF8AcDBJN8zOUaeApNUArOG+HQBOJPlUPZdKWhHASm52DuBbAPYgef8I9/b9AJzt4absjzjbY6Q+MPXMnXMiEIEIRCACCYDkMxCBCEQgAhGIQAQiEIEIRCACEegBAUkuqetSQi5J5DJAF5D0Q+K+OEpfiL+6tweAaUgePnRjklZ1KaR6yydVXy/p6wCWAvBbkskkaOJTU0o8r1OCFA7E/aHWMJL2AOD7+ukSeLpuyH1x2Wh/b5ly7/39S0g+XGvsfD8CEYhABCJQSyABkFpC+X4EIhCBCEQgAhGIQAQiEIEBFJB0HIBXSG40gNvv6i2XLL6VASxb3sa/mOTNXb3oOhYnaQcAF5cgxV0knTEw0SHplwBOJXltHUO+dYqk7wKYC8C+9WYuNDL+oJ0raV4AXwUwKwD3y7psOIOS/eGsm3cAuJDkOZXzJC1UymEtBuAeAFf2e5m3QfucZL8RiEAEukEgAZBuuAtZQwQiEIEIRCACEYhABCIQgS4TkOQ+DC+SXL3LlpblFIHyNr7vj5uku1n4ZSQv6FUgSbsDOAHAugCOJ+msgeoghsuArUzSgZK6D0lbAXCWwa/SOLtutrpOlOQgnEuKPQfgFJJ3D7lnzv6YBcCfSR4n6V2lHJazPaYA4GwPf++JuibMSRGIQAQiEIEGBRIAaRAsp0cgAhGIQAQiEIEIRCACEYhABLpNQNJyANxrwW/k/wXAeSSf7bZ1jrYeSfsAcH+P7QFsSfL5IQ/Tdy0Py+tqXF4etjv48SzJA3rJotfWWhrTOxh3TQlevSzJvTy2A3BWKdnmQJ3LuN0K4AqSE5XC6rU9Z72NCUh6tzN+SJ7d2JU5OwIRiMDYBBIAGZtfro5ABCIQgR4XkDR9rz0c6HHyLD8CEYhABCIQgTYKSFqg9FNYurxd77JDblrd9YekgwDsB2Bzkt8fEvxYAsBaJH9cz0YkzQlgMwB3kDyqnmtyztgEJE0LwH1WPgrAmSDrO/gE4Cb3nwdwdQlgOVskx4AJSHKm0LYknf2TIwIRiEDHBBIA6Rh1JopABCIQgQhEIAIRiEAEIhCBCHRGoDyMXg3AxwG4vJCbSl/Zmdmbm0WSAxWHAFiV5E7Vo0hyJsEt1T0kRpql9JZwAMW9UU5rbjW5qlkBSR92vw8AswFw5s3vSd7S7Hi5LgIRiEAEIjAWgQRAxqKXayMQgQhEIAIRiEAEIhCBCEQgAl0uIMkN090/YyqXHgJwNsnXumnZkqYEcCCAM/3gnKSzQSYckhYEsAnJH9Zac+lJsVEpw+SH8DnGQUCSM0H8uXMjeweieqoc2ziQZcoIRCACEWiTQAIgbYLNsBGIQAQiEIEIRCACEYhABCIQgW4SkPQxAJ8C4ICCyxGdT/LhblijpJkB7AzgdgCPkjyjsq7SxPxBkqeMtlZJqwL4KoBDSV7bDfsa9DWU4JXLlzkI8sige2T/EYhABCLQeYEEQDpvnhkjEIEIRCACEYhABCIQgQhEIALjJiBpDgCrAHAt/nvKw+kbx21B/z/LYz5neQB4CcAZJCesR9I8pSn6D0bLWpG0FgA3gv9dr/Q8GU/vTs5d7uFKpfG5e4PkiEAEIhCBCHRMIAGQjlFnoghEIAIRiEAEIhCBCEQgAhGIQPcISJoUwGcBfALAfwFcRvK88VihJDfOdvbGjAB2JPlUCYA4KPICyWNHWpekDQE4gLIfycfHY/2Zc3SBkuHjIIib0t8arwhEIAIRiECnBBIA6ZR05olABCIQgQhEIAIRiEAEIhCBCHSpQOmd4fJYswP4C4DzSD7TqeVKcrN2Z6W4/4d7eDj7YyYAewPYjORzw61F0hYA3gXg1yRf7dR6M0/jApJ8nz4N4AmSLsGWIwIRiEAEItB2gQRA2k6cCSIQgQhEIAIRiEAEIhCBCEQgAr0hIOn9pXn10gCuL+Wx7mj36iU5+OEMgddJblcCIBsAmIzkoUPnL03TfwzgRZL7tnt9Gb81ApLeUe7zGyQvbs2oGSUCEYhABCIwskACIPl0RCACEYhABCIQgQhEIAIRiEAEIjCRgKT3AHBTcffVeBrAJSQvbxeTpC8BWAHAvST3lzQVgAMA/Izko9XzSprNWSHl3CPataaM2z4BSf5cTVcCbC+3b6aMHIEIRCACgy6QAMigfwKy/whEIAIRiEAEIhCBCEQgAhGIwCgCkly26JOl1NQVAM5pdbkpSesBWB7ABSRPlrQ2gFlI7jck+PFBAD8oDbVPyo3rXQFJiwKYvwRBOlZurXfFsvIIRCACEWhGIAGQZtRyTQQiEIEIRCACEYhAVwtI2hzAyyQP6+qFdmBxkmboZB3/DmwpU0QgAuMkUBqVOxjyYQDu4eBgxYOtWI6k75UAyAHuDyHpIAD7kLy7Mr6kpQBsDODk8WrW3oq9Zoz/CUj6EADf14tJPhybCEQgAhGIQKsFEgBptWjGi0AEIhCBCEQgAhGIQBcJSPomgL+TvLaLlpWlRCACPSxQSlC5Z8eyAO4D8GeS7hfS9CFpyxIAcXbH4gA+SHKvquDHygDWAXAYyauanigXdp2ApLlLX5C/kLyr6xaYBUUgAhGIQE8LJAACQNK6AP5B8i89fTez+AhEIAIRiEAEIhCBCEQgAhGIQIcEJE0C4LMlcPE6gMtJntvM9JJ2BrAEyc9K2gfA0SRv8ViSvgzgUwAOJPm3ZsbPNd0tIGmmEgS5i+TN3b3arC4CEYhABHpJIAGQ///D1CKVH6x66eZlrRGIQAQiEIEIRCACEYhAZwTyd4bOOGeW3hWQtAyAFQG8F4BfLjyf5FP17kjSwQAmB3CCM0tI7lKCH98CsCCA/YY2Q6937JzXGwKSpi5BkGfygmpv3LOsMgIRiEAvCCQA0gt3KWuMQAQiEIEIRCACEYhABMZNQJL7HUxJ8sZxW0QmjkCPCEhyU2uXq1oagP/MXETyjlrLl3Sqy/UBeAeAM13mStKmAKYHsDfJF2uNke/3voAkP6dynxmVviD+NUcEIhCBCESgaYEEQJqmy4URiEAEIhCBCEQgAhGIQAQiEIEIDCcgaRoAqwH4OIBnAVxK8tKRtCT9GcANAN4AsBOArQC8RnLvCA+egCR/bmYoQZCXBk8gO45ABCIQgVYJJADSKsmME4EIRCACEYhABCIQgQhEIAIRiMDbBCStBGAFAO8GcCWAc0i+XH2iJGeL3A7gLAAfA/AgyUPDObgCkvw5WKAEQeoupza4Ytl5BCIQgQgMJ5AASD4XEYhABCLQEgFJUwKYjeQDLRkwg7RNQNI2ACYhuWfbJsnAEYhABCIQgQhEYIiApIVLj4ePALgGwIX+2bH8HOnm5m5+/QiAa0m6F0iOAReQ5ACIs0EuJvnggHNk+xGIQAQi0IRAAiBNoOWSCEQgAhEYXkDSfCTvi0/3CkiaFMDTpcno9CRf7d7VZmWtEpA0J0k/UMoRgQhEIAIRGHcBSbMCWMXNzgH45ZlbARxfSmDtS/LscV9kFtA1ApLeW/qCXE3SfWJyRCACEYhABOoWSACkUEmaFsDzJN+sWy8nRiACEehSAb9dR/K2Ll1eljXOApL8wMEZIOeO81IyfQcEJM0D4HCSbiiaIwIRiEAEItA1AqXh9WdLvw+/5b86yYu6ZoFZSNcISJqxZA/dQ/KmrllYFhKBCEQgAl0vkABIuUWSDgLwEMk9uv6uZYERiEAERhGQtKQbBubhdj4mEYhARUCSA155ySMfiQhEIAIR6DoBSXM48AFgLgD/AnAIyTS97ro7Nf4LkjRVCYL8i/+vvTuPtu6s6kQ9J+nogpBAQHoCoUckSKNIJ0EoEVFBbHCIFy6lpUEEvHDllg1aXrR0KCiiqJQWXKUQxA7UBJQ+NKGTQCSExkgXCGAgAklofncs2FIISb7T7L3Pap7vHxxmvfOd83lX4Dvnt/da3cO7ZPwhQIAAAQKHFBCA/O8A5MjuvviQYi4gQIAAAQIECBAgQIAAAQIE9i2Q5LhV+PGyqvrY6psgwyOx/qy7P7HvDRSYpUCSe1XVYav3gnxulkMaigABAgTWJiAAWRulQgQIECBAgAABAgQIECBAgMBOBJIcswo/Xtfd7xjWJBlejn631fvKTunu83dSyzXLE0jyjVU1BGjDy9H/bXkCJiZAgACBnQoIQHYq5ToCBAgQIECAwMwFklx7+KWTb8XO/KCNR4AAgQMWSHL0Kvx4a3e/7cvbSTK8E+SIqhoedzSEIB894HZtP1KBJF9fVbdYhSAfHmmb2iJAgACBAxYQgBzwAdieAIH5CCT571X13O4+fT5TmYQAgSUJJPmfVfVP3f3LS5rbrAQIECCwPYEkl6+qIeR4Z3f/41fuvHrZ9QOq6s1VdctVCOKX29s7okntlOSmVXXXVQjyz5NqXrMECBAgsBUBAchWmG1CgMDcBZIcWVWvqqondffz5z6v+QgQmKdAkqO6+6J5TmcqAgQIEDhogSSHr7758YHufv2l9ZPkxKo6tqqGX2jfZRWCfPCg+7f/OAWSXHf1cvTTu/vMcXapKwIECBA4KAEByEHJ25cAAQIECBAgQIAAAQIECCxIIMm3DS877+7XHGrsJN85fCuxqj5TVfdchSDvO9Q6/3yZAqt3ygwvR393d79hmQqmJkCAAIFLEhCAuC8IECBAgAABAgQIECBAgACBjQokuXdVXdjdr9jJRkmuVVXfOjxitqquufq/h3eCnLOT9a5ZnsDq8WonVdXHd3qfLU/JxAQIEFiegABkeWduYgIECIxeYPiBt7vPHX2jGiRAgAABAgQIEDikQJJ7VFV390sOefGXXZDkTlV1he5+aZLrrUKQl3T3u3dTx7XLEkjyLVV1xOq9IJ9d1vSmJUCAAIGvFBCAuCcIECBAYOsCSb69u19wSRuvfrh9T1XdsLs95mDrp2NDAgQIECBAgMD6BJJ8c1VdsbtP3UvVJN9TVW8YQo8k116FIK/q7rP3Us+aZQgkuXNVfe0qBPnEMqY2JQECBAhckoAAxH1BgAABAlsVSPLTVfX/VtXJ3f3blxKC3Ki7hxDEHwIECBAgQIAAgYkKrL7BcWx3/81eR1h9OGYIUZ7b3Z9N8u+PwxpeeP32vda1bv4CSb6uqm5TVS/u7g/Nf2ITEiBAgIAAxD1AgAABAgcukOQuVfXwqvrN7n7zgTekgcULJLlZd5+1eAgABAgQIEBgjQJJbl9V162qv+nu4UXme/6z+vvj8AytVw1Fkly9qu5TVW/u7rftubCFsxdIcpOqGh7B9vc+YDX74zYgAQIELlHAN0DcGAQIECBAgMBiBZLcqqreOvyCprvfv1gIgxMgQIAAgTUKrD55f9OqemF3f3q/pZMcXlXDo7Be2d3vXYUgV1uFIGd291v2u4f18xVIcp2qutfqUWoCs/ketckIECAgAHEPECBAgAABAgS+UiDJDbr7HDIECBAg8IVP1j+zqi7f3Q/mQWAvAkluWVXDo4eGb36s7d0LSY6vqhO7+3n/3leSq6xCkLN9s3gvp7WcNUmGwGwIQc7p7tOXM7lJCRAgQMA3QNwDBAgQIECAAAECBAgQIPAFgSRPrKojuvsJSAjsViDJCVU1vHx6CD8+utv1h7o+yfAoo0919+u+LAS50ioEGX6x/YZD1fDPlyuQ5KhVCPLJ7n7ZciVMToAAgWUJCECWdd6mJUCAAAECBAgQIECAAAECaxdIcsOquucq/NjIC6eTXGH1KKxTu/vcLwtBLr8KQT745eHI2odUcBYCqyBtuGeG94Ls6/00swAxBAECBGYuIACZ+QEbjwABAgQIECBAgAABAgQIbFIgyfCy829bhR/v2/BeN6uqW3T3X3z5PkmOrKpvraqPdverN9mD2tMXSHKnqhreDTKEIB+f/kQmIDAtgSQ/XVVv7+4/n1bnup2igABkiqemZwIECBAgQIAAAQIECBAgMAKBJNesqvtV1T909z9vo6Uk966qj3T3m74iBDlsFYJc0N2v3EYv9piuQJLbVNVtVyHIB6c7ic4JTE9geIfTOt8TNT0BHW9TQACyTW17ESBAgAABAgQIECBAgACBmQgkOXb1zY/XdPfZ2xpr9fLz76mqv7ikd40kGb4JcpH3PGzrRKa7T5Ibr94LMnwT5F3TnUTnBAgQIHBpAgIQ9wYBAgQIECBAgAABAgQIECCwK4FVCDE89uofu/ufdrV4DRcnuXVV3aC7X3hJTSXaOQAAIABJREFU5ZLcq6rS3f+whu2UmLFAkq9dhSBv7u63znhUoxEgQGCRAgKQRR67oQkQIECAAAECBAgQIECAwN4Eklxx9c2Pd3T3W/ZWZf+rkgwBzHu7+4xLCUGGl7If3t0v2v9uKsxZIMnXVNVJq/vpdXOe1WwECBAY3pvV3RdPUSLJ8N6Y13b3L++0fwHITqVcR4DAjgSSDM/dHV5m9fTuPm9Hi1xEgAABAgQIECBAgMAkBJIcsQo/huDhjQfZ9OoRXN9VVX96ac+ST3K3qhoCm1O6OwfZr73HLTD8QnD1TZBPd/dLx92t7ggQILB3gSTPqapXdPdT915l+yuTHDUE1VX17O5+1E47EIDsVMp1BAjsWGB4mdylfQprx0VcSIAAAQIECBAgQIDA6ASSDC88H15A/toxNJfkdlV1je4+9dL6SXKXqrrqKgT57Bj61sN4BZLcvaqutHo5+kXj7VRnBAgQ2JtAkhtW1TlL+WDAgQUgSR5bVcd29xP2dlRWESBAgAABAgQIECBAgAABAtsSWL1c/FPd/cpt7bmTfZI8oKrO6u63X0YIcuchKKmqU7vbL7V3Arvga5LcYXjHTFW9uLvPXzCF0QkQIDB5gYMMQB5cVVfp7j+YvKIBCBAgQIAAAQIECBAgQIDAjAWSfEtVfX6MjwZKcs2qum9VPbe7P3UZIcjwS+3rrEKQS71uxsdotF0IJLlVVZ24+ibIB3ax1KUECBAgMCKBAwtARmSgFQIECBAgQIAAAQIECBAgQOBSBJLctaouP+aXia8+sX/l7n7JZR1kkuEX2jdaPQ7r3xw6gUPcL8ev3gvyku5+Jy0CBAgQmJ6AAGR6Z6ZjAgQIECBAgAABAgQIECCwFYEkw6Ojrtbdf7uVDfexSZIHVdWbuvtdh/il9m2r6marEOTj+9jS0gUIJLnWKgQ5o7vfsoCRZztikh9dvTPoF2c7pMEIEPgqAQGIm4IAAQIECBAgQIAAAQIECBD4KoEk31BV166qv+nu0b88PMl1q+puq0dhfeYQIcitq+o2qxDkY46fwCHul6usQpAPdPdraU1XIMmR3X3xdCfQOQECuxUQgOxWzPUECBAgQIAAAQIECBAgQGDmAkmGb0nceBV+XDiVcZN8U1Vdbicvak9yi6q6/SoEOW8qM+rzYASSHF5VJ1XVRYd61NrBdGhXAgQIELgkAQGI+4LAAgWSDJ92+uHu/qlNjZ/k6t39kU3VV5cAAQIECBAgQIAAgc0IrF7+PPzMMHzz44LN7LKZqkkOq6rvqarTuvtfDrVLkuFRWMNjvk7p7nMPdb1/TiDJ8C2jo1cvR59MOOjkCBAgsFQBAchST97cixZI8r1V9fSq+oZNvMgtyddX1euq6obd/YFFYxueAAECBAgQIECAwIQEkty0qu5YVS/s7n+dUOtfajXJ8JLz4Wed5+6k/yQ3WT06awhB3r+TNa5ZtsDq8XDDffbS7vbtoWXfDqYnQGDkAgKQkR+Q9ghsSiDJ5bt7Y59WSXInz0bd1OmpS4AAAQIECBAgQGD9AkmOXwUBwzc/Prz+HbZXMcndq+rCnf5MsgpNhscbDSHIIb85sr1J7DRWgeFn3qp6zvDvjHtmrKekLwIECFQJQNwFBAgQIECAAAECBAgQIEBg4QJJrldV911982Py3+IePvC1ehTWi7v7gzs53iTXr6r7VNWw5j07WeOaZQsM78rp7n9ctoLpCRAgMG4BAci4z0d3BAgQIECAAAECBAgQIEBgowJJvraqvm31i/9zNrrZFouvHud1q+7+851um+Q6qxDk5Zt4XPBO+3AdAQIECBAgsB4BAch6HFUhQIAAAQIECBA4AIEkD62qC7r7+QewvS0JECAweYEkV1+FH8NLw985+YG+YoAkw2OtPtbdb9zpbEmutQpBXtPdZ+10nesIEDi0QJIrVdVDu/tph77aFQQIENi/gABk/4YqECBAgAABAgQIECBAgACByQkk+Zqqul9VvbG73z65AXbQcJKjV4/C+qvu/sgOlnzhkiTXWIUgg82ZO13nOgIELlsgye2r6peG4LW7P8+LAAECmxYQgGxaWH0CBAgQIECAAAECBAgQIDAygdWnsIfHXr29u88YWXtrbSfJrarqRt39gt0UTnLMKgQ5o7vfupu1riVAgAABAgTGISAAGcc56IIAAQIECBAgQIAAAQIECGxFIMmRq8dendPdb9rKpge8SZKfrqobdPeP7qaV1bdkhhejn+Vl17uRcy0BAgQIEBiHgABkHOegCwIECBAgQIAAAQIECBAgsHGBJJdbhR8f7u7XbXzDkWyQ5Puq6k7d/ejdtrR6jNa3VtV7dvMukd3u43oCBAgQILAXgSQ/WFUf6u4X7WX93NcIQOZ+wuYjQGDUAkmu3d0fGHWTmiNAgAABAgQIEJiNQJLh2wwXdPdpsxlqC4MkuWJVDSHI+7v79C1saQsCBBYqkOQ7qurE7v75hRIYe5cCSX5oFYCcssuli7hcALKIYzYkAQJjFEhy56q6Unf//Rj70xMBAgQIECBAgMC8BJLcq6o+290vm9dk25kmyVGrEOS87n7Ndna1CwECSxNI8qyqGj7Rf/PuPmtp85uXwLoFBCDrFlWPAAECBAgQIECAAAECBAiMTCDJ3arqyO5+8cham1Q7SQ5fvRj9/O5+1aSa1ywBApMQSHL1Vfjxykk0rEkCIxcQgIz8gLRHgAABAgQIECBAgAABAgT2I5Dkm6rqKt39d/upY+0XBZIMv0sZHiX2qe5+ORcCBAgQILAbgSTHVdXTquqJ3X3Gbta6dvcCApDdm1lBgAABAgQIECBAgAABAgQmIZDkDlV1rap6YXd/fhJNT6TJJPdePVLsJRNpWZsECBAgMAKBJNetqj+sqv+7u98wgpZm3YIAZNbHazgCBAgQIECAAAECBAgQWKpAkttV1Q2r6m+6+6KlOmxy7iTfUlXtvX6bVFabAAECBAjsXUAAsnc7KwkQIECAAAECBAgQIECAwCgFkty6qm65Cj/+bZRNzqSpJHevqqO6+9SZjGQMAgQIECAwGwEByGyO0iAECBAgQIAAAQIECBAgQOAL76i4WVXdfhV+nM9k8wJJvrmqjq6qU7v7c5vf0Q4ECBAgQIDATgQEIDtRcg0BAgQIECBAgAABAgQIEJiAQJIbV9Xwy/jhsVfnTaDl2bSY5Bur6thVCHLxbAYzCAECBAgQmLCAAGTCh7fb1pPcubtfs9t1ridAgAABAgQIECBAgACB8QskuX5VDS/mHsKPD46/4/l1mOSOVfW1VXVKd184vwmnMVGSE7r77Gl0q0sCBAgQ2KSAAGSTuiOqnWT4C9hpVXWP7j5nRK1phQABAgQIECBAgAABAgT2KZDk2lX1batvH/zLPstZvg+BJMPjx26wCkE+uY9Slu5RIMmPVdWLu/sdeyxhGQECBAjMROA/BCBJvq673zKT2YzxFQJJjuxuX8N1ZxAgQIAAAQIECBAgQGBGAkmusQo/XtHd757RaJMdJcnXV9UJqxDkE5MdROMECBAgQGDiAl8KQJIMz6l8SFU9o7t9QmHiB6v9eQoMnyTq7jfMczpTESBAgAABAgQIECCwW4EkV1uFH6/v7rN2u971mxMYPmRaVbdchSD/urmdVCZAgAABAgQuTcAjsNwbBCYikGT49/Xnquo3u/tjE2lbmwQIECBAgAABAgQIbEggyZVX4cfbuvttG9pG2X0IJLlVVQ3fBhneCfKRfZSylAABAgQIENiDgABkD2iWECBAgAABAgQIECBAgACBgxRIclRV3a+q3t3dbz7IXux92QJJbl5Vd1i9n+VDvAgQIECAAIHtCQhAtme9mJ2SXK+qHtTdv7GYoQ1KgAABAgQIECBAgACBLQkkOWz1zY9zu/v0LW1rm30IJBneB3KXVQjygX2UspQAAQIECBDYhYAAZBdYLt2ZQJJHVNXvVdWJ3f2mna1yFQECBAgQIECAAAECBAjsRCDJf6qq87v71Tu53jXjEEhyfFXdcxWCvHccXemCAIF1CgwfCu5u/36vE1UtAvsUEIDsE9DySxZIcovu/ic+BAgQIECAAAECBAgQILA+gSQnVdXF3f3y9VVVaVsCSW5QVU+rquOq6v7dfe629rYPAQKbFUhys9W/17+22Z1UJ0BgNwICkN1ouZYAAQIECBAgQIAAAQIECByQQJK7V9Vh3f0PB9SCbdcgkGQ4v+GbIHfu7teuoaQSBAiMRCDJMd39sZG0o40RCQyPQuzus0fU0mJaEYAs5qgNSoAAAQIECBAgQIAAAQJTFUjy6Ko6s7tPmeoM+v6iQJKrVNWNPTLaHUGAAAECBDYvIADZvLEdvvgXvO7uwCBAgAABAgQIECBAgACB3QkkuX9V/Y+quk53X7y71a4mQIAAAQIECCxXQACy3LPf6uRJHlBVn+nuv9nqxjYjQIAAAQIECBAgQIDADASSXKG7Pz2DUYxAgAABAgQIENiagABka9Q2IkCAAAECBAgQ2IuAb5LuRc0aAgQIECBAgAABAgQIEBCAuAcIEFibQJKvqaoHV9UfeOTZ2lgVIkCAwOIFkjyvqj7V3T+0eAwABAgQIECAAAECBAgQ2KJAkrt198u3uOVatxKArJVTMQIEknxjd7+aBAECBAgQWJdAkrtU1We7+7XrqqkOAQIECBAgQIAAAQIECFy2QJJHVtVvVtUJ3f3OKXoJQKZ4anomQIAAAQIECBCYrUCSm1fV2d39udkOaTACBAgQIECAAAECBEYvkOSoqjqpu184+mYvpUEByFRPTt8ECBAgQIAAAQIECBAgQIAAAQIECBDYg0CSB1TVlbr7T/aw3BICkxEQgEzmqDRKYHsCSb6+u9+8vR3tRIAAgfEKJLl6VR3W3R8ab5c6I0CAAAECBAgQ2I/A6u98w3vH/rS7n7afWtYSmIpAkvYO1/GeVpJbVdVVPGp+f2ckANmfn9UEZieQ5KZVdbnufvvshlvjQEnuW1W/U1W/1d2/vsbSShEgMDKBJNdb/ffiOSNrTTsECBAgQIAAAQJrElj9LPzWqvrv3f1f11RWGQIECOxZIMnw4eTbVNVVu/uCPRda+EIByMJvAOMTILA3gSQPqar/b/WX48fvrYpVBAgQIECAAAECBAgQIDAWgSRX7O5PjaUffRAgsGyBJD9WVcd29y8uW2J/0wtA9udnNQECCxZIcpPufueCCYxOgAABAgQIECBAgAABAgQIzFwgyZWr6uju/uDMRzXeDAUEIDM8VCMRIECAAAECBAgQIECAAAECBAgQIEBgHQJJ/rqqTujum6+jnhoEtikgANmmtr0IECBAgAABAgQIECBAgAABAgQIECAwIYEkD6iqq3X3H02oba0S+IKAAMSNQIAAAQIECBAgQIAAAQIECBAgQIAAAQIECMxOQAAyuyM1EAECBAgQIECAAAECBAgQIECAAAECBAgQICAAcQ8QIECAAAECBAgQIECAAAECBAgQIECAAAECsxMQgMzuSA1EYPMCSa5cVffp7j/b/G52IECAAAECBHYikORmVXVhd5+zk+tdQ4AAAQIECBAgQODLBYbf93T3v1EhMCcBAcicTtMsBLYkkOQnquopVXXb7n7Llra1DQECBAgQIHAZAkmeXFWf6O6fBUWAAAECBAgQIEBgNwJJTq6qG3X3Y3ezzrUExi4gABn7CemPwEgFkpzU3S8eaXujaCvJYVX1sO7+/VE0pAkCBAgQIECAAAECBAgQGJVAkjdV1UXdfedRNaaZRQok6e7OIoc39GwFBCCzPdr1DpbkBh6nsF5T1cYhkORqVfW57v7EujtKcvuqelpV3ctXSNetqx4BAgQIECBAgAABAgSmL5DklKr6THd/+/SnMQEBAgTGJ7CWACTJUd190fjG09G6BJIMn0QYfkl8+rpqqkNgDAJJvrWqho84vGgM/eiBAAECBAgQIECAAAECBAgQIECAAIH1COw7AEnykKp6alXdorvPXU9bqhAgQIAAAQIECBAgQIAAAQIECBAgQIAAAQIE9i6wjgDkFlX1oO7+xb23YSUBAgQIECBAgAABAgQIECBAgAABAgQIECBAYH0C+w5A1teKSgQIECBAgAABAgQIECBAgAABAgQIECBAgACB9QgIQNbjqAoBAgQIECBAgAABAgQIECBAgAABAgQIECAwIgEByIgOQysECBAgQIAAAQIEDlIgyRHd/ZmD7MHeBAgQIECAAAECBAgQWJfAVgKQJF/X3W9ZV9PqECBAgAABAgQIECCwXoEkR1fVeVX1J939sPVWV40AgbkIJHlcVT26qu7f3a+fy1zmIECAAAECBOYpsK0A5H9U1dO7+7XzZDQVAQIECBAgQIAAgekLJPnLqnpDd//C9KcxAQECmxBI8viqekxV3U8AsglhNQkQIECAAIF1CmwlAFlnw2oRIECAAIGlCCR5elXdtKru290XLWVucxIgQIAAAQIECBAgQIAAAQIE1iEgAFmHohoECBA4AIEk16iqk6vq17r7ggNowZYbFkjy1qq6VVXdqLv/ecPbKU+AAAECBAgQIHBAAkmu3t0fOaDtbUuAAAECBGYrIACZ7dEajACBJQgkOaG7z17CrEucMckxVTX8MPyOJc5vZgIECBAgQIDAUgSSXKeqLt/d71rKzOYkQODgBJIc290fPbgO7ExgewICkO1Z24kAAQIECBAgQIAAAQIECBAgQIAAAQIHJjB846yqnlVVD+juiw+sERsT2JKAAGQH0Elu7FMYO4ByCQECBAgQIECAAAECBAgQIECAAAECoxZIMnzj7MJRN6k5AmsSEIAcAjLJXavqeVV1fHd/ck3uyhAgQIAAAQIECBAgQIAAAQIECBAgQIAAAQIbFBCA7AA3yfW6+707uNQlBAgQIECAAAECBAgQIECAwD4Ekhzd3Rfso4SlBAgQIECAAIEvCAhA3AgECBAgQIAAAQIECBCYiECSp1TV13T3D0+kZW0S2JXA8FiWqrpid39sVwtdTIAAAQIECBC4BAEBiNuCAAECBAgQIECAAAECExFI8viqulJ3/+xEWtYmAQIECBAgQGDyAknuWVW/WFU/090vmfxACxpAALKgwzYqAQL/USDJf66qB1TV/bv783wIECBAgAABAgQIECBAgAABAgQIfKVAku+pqmdX1fd393MJTUdAALKhs0ryyKq6oLv/aENbKEuAwD4FkvxUVT28qr6huz+5z3KWEyBAgAABAgR2JJDkSVX1qx7xsyMuFxEgQIAAAQIERiGQZHgM6cdH0YwmdiwgANkx1e4uTHJyVX2iu5+5u5WuJkCAwDIEkvxIVT22qm7uGzjLOHNTEiBAgMAXBZI8ort/nwcBAgSmIJDk8Kp6aHc/Ywr96pEAAQIECCS5X3e/cJAQgLgfCBAgQOBABJLcrapO8gzzA+G3KQECBAgQIECAAIEdCST5vtVjXx7Q3X+1o0UuIkCAAAECBySQ5JiqenVVPai7zxCAfMVBJLn88KGs7r7ogM7ItgQIECBAgAABAgQIECBAgACB0QgkGT649OLRNKQRAgQIECCwQwEByFcHIHcf/l/d/bIdGrqMAAECBAgQIECAAAECBAiMSiDJtbv7A6NqSjMECBAgQIAAgS0LCEC2DG47AgQIECBAgAABAgQIECCwSYEkR1XVE6vqd7r7nE3upTYBAgQIbEcgydFVdcPhkT7b2dEuBOYhIACZxzmaggABAgQIECBAgAABAgQIfEkgyVW7+3wkBAgQIDAPgSRPr6ofqKrjuvvT85jKFAQ2LzCqACTJ47v7VzY/th0IECBAYAkCSa5QVXfr7lOWMK8ZCRAgQIAAAQL/LpDkm6rqNt09/MLMHwIECBCYuECS21fVTbv72RMfRfsEtiowmgAkyXWGr+dW1cO7+7ytKtiMAAECBGYrkOSu3f2K2Q5oMAIECBAgQIDAJQgk+cmqemh33w4QAQIECBAgQGCpAqMJQJZ6AOYmQIAAAQIECBAgQIAAAQIECBAgQIAAAQIE1i8gAFm/qYoECBAgQIAAAQIECBAgQIAAAQIECBAgQIDAAQsIQA74AGxPgAABAgQIECBAgAABAgQIECBAgAABAgQIrF9AALJ+UxUJECBAgAABAgQIECBAgAABAgQIECBAgACBAxYQgBzwAdieAAECBAgQIECAAAECBAgQIECAAAECBAgQWL+AAGT9pioSIECAAAECBAgQIECAAAECBAgQIECAAAECBywgADngA7A9AQIECBAgQIAAAQIEpiqQ5JiqemJ3P3KqM+ibAAECBAgQIEBgvgICkPmerckIECBAgAABAgQIECCwcYEk39/dz974RjYgQIAAAQIECBAgsEsBAcguwVxOgAABAgQIECBAgAABAgQIEBgEkly+uy+kQYAAAQIECIxTQAAyznPRFQECBAgQIECAAAECBAgQIDBygSQnVdWF3f3KkbeqPQIECBCYsUCS21bVzbv7OTMec0+jCUD2xGYRAQIECBAgQIAAAQIECBAgsBOBJNfq7nN3cq1rCBAgQIAAgb0JJLlud79vb6vnu0oAMt+zNRkBAgQIECBAgAABAgQIEDhQgSS3rqozquqG3X3OgTZjcwIECBAgQGBxAgKQDR15kut09/s3VF5ZAgQIECBAgAABAgQIECAwCYEkd+ju0yfRrCYJECBAgACBWQkIQDZwnEnuUVWP6e7v2EB5JQlsTCDJH1fVK7r7dze2icIECBAgQIAAAQIECBAgQIAAAQIECBDYgoAAZEPISY7s7os3VF5ZAhsRSHL3qnqX5wVuhFdRAgQIECBAgMBsBZJ8U3efNtsBDUaAAAECBAgQIDBJAQHIJI9N0wQIECBAgAABAlMVSHIDz8Gf6unpmwABAgQIECBAgACBKQksPgBJcpPufueUDk2vBAgQIECAAAEC0xVI8tiqekF3nzXdKXROgAABAgQIECBAgACB8QssOgAZPn1XVT9QVb/e3ReN/7h0SIAAAQIECBCYjkCSy3X356fTsU4JECBAgAABAgQIECBAYE4Ciw5A5nSQZiFAgAABAgQIjE0gySmrD5oM/+kPAQIECBAgQIAAAQIECBDYqsAkA5Akt+nuM7YqZTMCBAgQIECAAIFdCSS5mcc87YrMxQQIEFikQJIju/viRQ5vaAIE1irgv0/WyqkYgVkITC4ASXLNqjq3qn6ou581i1MwBAECBAgQIECAAAECBAgQWKBAkl+tqh+vqqt5NPUCbwAjE1ijQJKjqupfquqh3f13ayytFAECExaYXAAyWCe5e3e/bMLuWidAgAABAgQIECBAgAABAosXSPKQqjqxux+7eAwABAjsWyDJf+ruv913IQUIEJiNwCQDkNnoG4QAAQIECBAgQIAAAQIECBAgQIAAAQIECBDYiIAAZCOsihIgQIDAfgWSXL2qPtfd/7rfWtYTIECAAAECBAgQIHDJAkkeWFW/WVXf3d2v5USAAAECBOYkMKsAJMkduvv0OR2QWQiMUSDJ9avqL6vqmd39G2PsUU/TF0gy/PB1YXffffrTmIAAAQIECBAgQIDAOAWS3KuqfrqqTu7ut4+zS10RIECAAIG9CcwmAElyYlU9rLtP3huFVQQI7FQgyS2qavjl9G9098/tdJ3rCOxGIMkPVNVnu/tPd7POtQQIECBAgAABAgQIECBAgAABAgQGgdkEII6TAIHtCiQ5ors/s91d7UaAAAECBAgQIECAAAECBAgQIECAAIGdCQhAdubkKgIECOxYIMkHq+pPu/tRO17kQgIECBDYl0CSa3X3ufsqYjEBAgQIECBAgAABAgQIzEpAADKr4zQMAQJjEEjytKo6s7ufOoZ+9ECAAIG5CyQ5ZvVoxuF9cOfPfd45zJfkYVX11u5+3RzmMQMBAgQIECBAgAABAuMUEICM81x0RYAAAQIECBAgsAuBJFfq7k/uYolLD1AgyW27+x8PsAVbEyBAgAABAgQIECCwAAEByAIO2YgECBAgQIAAAQIECBAgQIAAAQIECBAgQGBpAgKQpZ24eQkQIECAAAECBAgQIECAAAECBAgQIECAwAIEBCALOGQjEiBAgAABAgQIECBAgAABAgQIECBAgACBpQkIQJZ24uYlQIAAAQIECCxYIMlVq+rm3f2aBTMYnQABAgQIECBAgAABAosQEIAs4pgNSYAAAQIECBAgMAgkeWpV/XhVXb27P0qFAAECBAgQIECAwBwFkty3qu7Y3b8wx/nMRGCnAgKQnUq5jgABAgQIECBAYPICSW5TVbfu7mdPfhgDECBAYMICSY7u7gsmPILWCRAgMHqBJFfu7n8bfaMaJLBBAQHIBnGVJkCAAAECBAgQIECAAAECBP6jwBB+VNXvD9/I8208dwcBAgQIECCwSQEByCZ11SZAgAABAgQIECBAgAABAgS+SiDJscIPNwYBAgQIECCwaQEByKaF1SdAgAABAgQIECBAgAABAgQIECBAgAABAgS2LiAA2Tq5DQkQIECAAAECBAgQIECAAAECBAgQIECAAIFNCwhANi2sPgECBAgQIECAAAECBAgQIECAAAECBAgQILB1AQHI1sltSIAAAQIECBAgQIAAAQIECBAgQIAAAQIECGxaQACyaWH1CRAgQIAAAQIECBAgQIAAAQIECBAgQIAAga0LCEC2Tm5DAgQIECBAgAABAgQIECBAgAABAgQIECBAYNMCApBNC6tPgAABAgQIECBAgAABAgQIECBAgAABAgQIbF1AALJ1chsSILBJgSQPrqr3dPfpm9xHbQLbEkhyhe7+9Lb2sw8BAgQIECBAgAABAgQIECBAYC4CApC5nKQ5CBD4gkCSe3T3S3EQmINAkstX1flV9dTu/qk5zGQGAgQIECBAgAABAgQIECBAgMC2BAQg25K2DwECBAgQ2INAkl+uqjd093P3sNwSAgQIECBAgAABAgQIECBAgMBiBQQgiz16gxNBGK1uAAAgAElEQVQgQGAeAkmOqaq/q6pHd/er5jGVKQgQIECAAAECBAgQIECAAAECBPYrIADZr6D1BAgQIHDgAkl+rqp+r7s/eODNaIAAAQIECBAgQIAAAQIECBAgQGAUAgKQURyDJggQIECAAAECBAgQIECAAIElCSS5XVU9qap+sLs/sqTZzbozgSR3qarjuvvPd7bCVQQI7FYgyY9W1V27+yG7Xev6aQgIQKZxTrokQIAAAQIECBAgQIAAgQ0KJLl5VR3d3advcBulCXxJIMlNqupxVfUT3X0hGgKXJJDk2O7+KB0CBDYjkOQHq+oO3f2ozeyg6kELCEAO+gTsT4AAAQIECBAYoUCSq1XV8Hi5n+nuC0bYopYIECCwdoEkwyetP7z2wgoSIECAAAECBAgciIAA5EDYbUqAAAECBLYrkOTRw8viu/uftruz3aYqkOTGVfU7VfWI7j5nqnPomwABAgQIECBAgMC/Cwzf9uvutxMhQGA5AgKQ5Zy1SQkQIEBgwQJJvr6737xgAqMTIECAAAECBAgQIECAAAECCxMQgCzswI1LgAABAgQIECBAgAABAgQIECBAgAABAgSWICAAWcIpm5EAAQIECBAgQIAAAQIECBAgQIAAAQIECCxMQACysAM3LgECBAgQIECAwLwFkjyxqp7c3f8670lNR4AAAQIECBAgQIAAgcsWEIC4QwgQIECAAAECBAjMSCDJHbv7dTMaySgECBAgQIAAAQIECBDYk4AAZE9sFhEgQIAAAQIECBAgQIAAAQIECBAgQIAAAQJjFhCAjPl09EaAwNYEkty7qm7T3b++tU1tNCuBJEdU1WOq6n919zmzGs4wBAgQIECAAAECBAgQIECAAIEJCghAJnhoWiZAYP0CSf6gqh5eVcd193nr30HFuQsk+baqemFVndzdvz33ec1HgAABAgQIECBAgAABAgQIEBi7wJ4DkCT3qKprdPdzxz6k/ggQIHAogSRXqKqbdPcZh7rWPydwaQLD/zZ290sJLVcgyX2r6g2C1OXeAyYnQIAAAQIECBAgQIAAgfEI7DkAGc8IOiFAgAABAgQIjEMgyUlV9fruPn8cHemCAAECBAgQIECAAAECBAgsV2BWAUiSH66qc7r7Jcs9UpMTIECAAAECBAgQIECAAAECBAgQIECAAAECcwtAnlNVb+zuX3G0BAgQIECAAAEC2xNI8uNV9XKPEtyeuZ0IECBAgAABAgQIECBA4LIFZhWAOGwCBAgQIEBgfgJJvrmqDuvul81vuvlMlORW3f22+UxkEgIECGxPIMlR3X3R9na0EwECBAgQIEBgGQICkGWcsykJECBAgMBkBZIcUVVX6e6PTnYIjRMgQIAAgcsQSPKuqnpOdz9hHVBJHlhVV+3uZ6yjnhoECBAgQIAAgakKCECmenL6JkCAAAECBAgQIECAAIFZCCR5RFWd1d0vX8dASV5ZVTevqmt29+fWUVMNAgQIECBA4NACSY7p7o8d+kpXbEtAALItafsQIECAAAECBAgQILBvgSTDzzA37O737LuYAgRmKpBkCD+Gb0++bqYjGosAgYUKJPnlqvrD7j5roQTGHrlAkqdX1Z9196kjb3Ux7QlAFnPUBiVAgAABAgQIECAwfYEkf1xVP1BV1+nuD0x/IhMQIECAAAECOxVI8riq+uPufv9O17iOwDYFklyuuz+/zT3tddkCAhB3CAECBAgQIECAAAECkxFYPSrodt39Y5NpWqMECBC4BIEk9+nuU+AQIECAAAECmxMQgGzOVmUCBAgQIECAAAECBAgQIECAwFcJJDmqqobw4xHdfTYiAgQIECBAYDMCApDNuKpKgAABAgQIECBAgAABAgQIECBAgAABAgQIHKCAAOQA8W1NgAABAgQIECBAgAABAgQIECBAgAABApsVSHLr4f0xVXX37j5/s7upPiYBAciYTkMvBAgQIECAAAECBAgQIECAAAECBAgQILB2gSTf2d1/sfbCCo5aQAAy6uPRHAECBAgQIECAAAECBAgQIECAAAECBAgQILAXAQHIXtR2sSbJA6vqOt39m7tY5lICBAgQIECAAAECBAgQIECAAAECBAgQIEBgHwICkH3g7WRpkjdW1e2q6oTufudO1riGAAECBAgQIECAAAECBAgQIECAAAECBAgQ2J+AAGR/fodcneQ7qupru/vph7zYBQQIECBAgAABAgQIECBAgAABAgQIECBAgMBaBAQga2FUhAABAgQIECBAgAABAgQIECBAgAABAgQIEBiTgABkTKehFwIECBAgQIAAAQIECBAgQIAAAQIECBAgQGAtAgKQtTAqQoAAAQIECBAgQIAAAQIECBAgQIAAAQIECIxJQAAyptPQCwECBAgQIECAAAECBAgQIECAAAECBAgQILAWAQHIWhgVmYpAksO6+3NT6VefBAgQIECAAAECBAgQIECAAAECBAgQILA3AQHI3tysmqBAkidU1W27+3sn2L6WCRAgQIAAAQIECBAgQIAAAQIECBAgQGAXAgKQXWC5dNoCSa5aVdfs7rOmPYnuCRAgQGDKAkmO7+53T3kGvRMgQIAAAQIECBAgQIAAgSkICECmcEp6JECAAAECBGYhkOQmVfWE7n7YLAYyBAECBAgQIECAAAECBAgQGLGAAGTEh6M1AgQIECBAgAABAgQIECBAgAABAgQIECBAYG8CApC9uW18VZJfqqo/7u4zN76ZDQgQIECAAIFZCCT5ge7+k1kMYwgCBAgQIECAAAECBAgQILBPAQHIPgE3tTzJzbv77butn+Tw7v7sbte5ngABAgQIEJi2QJLjqurNVfW93f2KaU+jewIECBAgQIAAAQIECBAgsH8BAcj+DUdTIcm9q+rY7v5fo2lKIwQIECBAgMDWBJIc0d2f2dqGNiJAgAABAgQIECBAgAABAiMWEICM+HC0RoAAAQIECBAgQIAAAQIECBAgQIAAAQIECOxNQACyNzerCBAgQIAAAQIECBAgQIAAAQIECBAgQIAAgRELCEBGfDhaI0CAAAECBAgQIECAAAECBAgQIECAAAECBPYmIADZm5tVBAgQIECAAAECBAgQIECAAAECBAgQIECAwIgFBCAjPhytESBAgAABAgQIECBAgAABAgQIECBAgAABAnsTEIDszc0qAgQIECBAgAABAgQIECBAgAABAgQIECBAYMQCApARH47WCBAgQIAAAQIECBAgQIAAAQIECBAgQIAAgb0JCED25mYVAQIECBAgQIAAAQIECBAgQIAAAQIECBAgMGIBAciID0drBAgQIECAAAECBAgQIECAAAECBAgQIECAwN4EBCB7c7OKAAECBAgQIECAAAECBAgQIECAAAECBAgQGLGAAGTEh6M1AgQIECBAgAABAgQIECBAgAABAgQIECBAYG8CApC9uVlFgAABAgQIECBAgAABAgQIECAwQ4Ekj+rup8xwNCMRIEBgcQICkMUduYEJECBAgMA4BJJ8e3e/YBzd6IIAAQIECBAgQIBAVZJrVdUzq+ph3f0+JgQIECAwbQEByLTPT/cECBAgQGCyAkn+W1U9ubs/MtkhNE6AAAECBAgQIECAAAECBAiMVkAAMtqj0RiBL3zy5JbdfSYLAgQIECBAgAABAgQIECBAgAABAgQIENidgABkd16uJkCAAAECBAgQIECAAAECBAgQIECAAAECBCYgIACZwCFpkQABAgQIECBAgACBaQok+ZGqemxVfWt3//M0p9A1AQIECBAgQIAAgWkKCECmeW66JkCAAAECBAgQIEBgAgJJfriqfqyqvqu73z+BlrVIgAABAgQIECBAYDYCApDZHKVBCBAgQIAAAQIECBAgQIAAAQIECBAgQIAAgX8XEIC4FwgQIECAAAECBAgQIECAAAECBAgQIECAAIHZCQhAZnekBiJAgAABAgQIECBAgAABAgQIECBAgAABAgQEIO4BAgQIECBAgAABAgQIECBAgAABAgQIECBAYHYCApDZHamBCBAgQIAAAQIECBAgQIAAAQIECBAgQIAAAQGIe4AAAQILEEjy8Kq6Snf/xgLGNSIBAgQIECBAgAABAgQIECBAgACBEoC4CQgQILAAgSSvrarjq+q47s4CRjYiAQIECBAgQIAAAQIECBAgQIDAwgUEIAu/AYxPgMAyBJLcoKqu1N1nLmNiUxIgQIAAAQIECBAgQIAAAQIECCxdQAAy4TsgyY9X1Wnd/aYJj6F1AgQIECBAgAABAgQIECBAgAABAgQIECCwdgEByNpJt1MwyW2q6i1V9eTufvR2drULAQKXJZDkdlV1p+7+XVIEvlIgyRHd/RkyBAgQIECAAAECBAgQIECAAAEC2xEQgGzHeSO7JLlPVb2+uz+6kQ0UJUBgVwJJhheM/2RVndDd79zVYhfPWiDJdavq7Kp6Tnf/8KyHNRwBAgQIECBAgAABAgQIECBAYM0CSe7f3X+927ICkN2KuZ4AAQKXIpDk6Kq6XXe/fFtIw7fBuvuMbe1nn70JJLl6Vb2uql7Y3Y/cWxWrCBAgQIAAAQIECBAgQIAAAQLLE0hyeFV9f3c/a7fTC0B2K+Z6AgQIjEQgyY9U1fC4rZO7+7dH0pY2CBAgQIAAgUsRSHJ8d78bEAECBAgQIECAAAEC2xEQgGzH2S4ECBBYu0CSe1bV46vq17r7xWvfQEECBAgQIEBgrQJJXltVP9Hdw3/6Q4AAAQIECCxcIMmR3X3xwhmMT2CjAgKQjfIqToAAAQIECBAgQIAAgS8KJLlid3+KBwECBAgQOAiBJNfr7vcexN72/GqBJMMHGv+fqrpvd5/GiACBzQgIQDbjqioBAgQIECBAgAABAgQIECBAgACBUQgkuUpV/WpVPa67Pz6KphbeRJKfqKpHVdWDu/sNC+cwPoGNCQhANkarMAECBAgQIECAAAECBAgQIEBgnAJJhl+GP7+7Xz3ODnVFgAABAgT2LyAA2b+hCgQIECBAgAABAgQIECBAgACBSQkkuUF3nzOppjVLgAABAgR2KSAA2SWYywkQIEBgmQJJTqiq7+7uX1mmgKkJECBAgAABAgQIECBAgAABAtMSEIB88WWEv11V966qO3b3+dM6Qt0SIDAngSRPqqrDu/v/mtNcc5klyY27+11zmcccBAgQIECAAAECBAgQIECAAIE5CwhAvhiAPLuqHlRV1+/uD875wM1GgMC4BZL8aFUd1t1DMOsPAQIECBAgQIAAAQIECBAgQIAAAQJ7FBCArOCSHNXdF+3R0bIZCCT57qp6W3efNYNxjECAAAECBAgQIECAAAECBAgQIECAAIFFCwhAFn38hv9ygSR36O7TqRAgQIAAAQIECBAgQIAAAQIECBAgQIDA9AUEINM/QxMQIECAAAECBAgQIECAAAECBAgQIECAAAECXyGwrwAkyVOr6nPd/SiyBAgQIECAAAECBAgQIECAAAECBAgQIECAAIGxCOw3ALlHVX2+u18+loH0QYAAAQIECBAgQIAAAQJVSb6uu9/CggABAgQIECBAgMBSBfYVgCwVzdwECBAgQIAAAQJf+OXqyatvA//O1DySXLG7PzW1vvVLYDcCSR5eVad09/t2s861BAgQIECAAAECBOYiIACZy0luaY4k39Hdf7Wl7WxDgAABAgQIjFggyWFVle7+/Ijb1BoBAgQIECBAgAABAgQILFRAALLQg9/r2EkeU1XP6O6P77WGdQQIECBAgAABAgQIECBAgAABAgQIECAwP4Ek9+7uF41lMgHIWE5CHwQIECBAgAABAgQIECBAgAABAgQIECBAYKICSe5XVS+oqv+ju/9oDGMIQMZwCnogQIAAAQIECBAgQIAAAQIECBAgQIAAAQITF0jyI1X1J919wRhGEYCM4RT0QIAAAQIECBAgQGAEAkl+t6rO7e6fH0E7WiBAgAABAgQIECBAgMC+BCYfgCS5blU9oaqe0t1n7UvDYgIECBAgQIAAAQILFkjytFUA8gsLZjA6AQIECBAgQIAAAQIzEZhDAHLvqjq1qh7Y3c+fybkYgwABAgQIVJJbdPc/oSBAgAABAgQIECBAgAABAgQIENi9wOQDkGHkJNfs7g/tfnwrCBAgQIDAOAWS3LOqntjddxtnh7oau0CSY7v7o2PvU38ECBBYp0CSu3X3y9dZUy0CBAgQIECAAIHpCswiAJkuv84JECBAgMClCyQ5rLs/x4jAbgWS3LCqHlZVv9Xd5+12vesJECAwVYEkP15Vz+ruT0x1Bn0TIECAAAECBAisT0AAsj5LlQgM30b6zqr6aHe/AgcBAgQIzFMgye2rqrv79WOeMMmNuvs9Y+5RbwQIECBAgAABAgQIECBAYJMCApBN6qq9OIEk319VH+nuFy1ueAMTIEBgIQJJhpD7ct19l4WMbEwCBAgQIECAAAECBAgQIDBJAQHIJI/tYJtOMnzqNQfbhd0JECBAgMDBCCQ5cdi5u994MB3YlQABAgQIECBAgAABAgQIENiJgABkJ0qu+ZJAkptV1Wuq6pnd/Sg0BAgQIECAAAECBAgQIECAAAECBAgQIEBgjAICkDGeyoh7SnLTqjpt9WLBR4+4Va0RIECAAAECBAgQIECAAAECBAgQIECAwIIFBCALPnyjEyBAgAABAgQIECBAgAABAgQIECBAgACBuQoIQOZ6suYiQIDAFgWS3LG7X7fFLW1FgAABAgQIECBAgAABAgQIECBA4DIFBCBuEAIECBDYl0CS46rq1Kq6b3efu69iFhMgQIAAAQIECBAgQIAAAQIECBBYk4AAZE2QyhAgQIAAAQIECBAgQIAAAQIECBAgQIAAAQLjERCAjOcsdEKAAAECBAgQ2LVAkuHvc39bVc/v7t/bdYHVgiTHd/e797reOgIECBAgQIAAAQKbEkjyQ1X13O7+9Kb2UJcAgXkKCEDmea6mIkCAAAECBBYikOTIqjqtqv5nd//WXsdO8vhViHL2XmtYR4AAgW0JJDmpqt7S3R/e1p72IUCAAIGDE0hyr+7++4PrwM4ECExVQAAy1ZPTNwECBAgQIEBgjQJJrtvd71tjSaUIECCwEYEkR1fVh6rq17v7v25kE0UJECBAgAABAgRmISAAmcUxGoIAAQIECBAgQIAAAQLLEUhyx6o6w6NQlnPmJiVAgAABAgQI7EVAALIXNWsIECBAgAABAgQIECBAgAABAgQIECBAgACBUQsIQEZ9PJojQIAAAQIECBAgQIAAAQIECBAgQIAAAQIE9iIgANmLmjUECBAgQIAAAQIECBAgQIAAAQIECBAgQIDAqAUEIKM+Hs0RIECAAAECBAgQGJdAkrt29yvG1ZVuCBAgQIAAAQIECBAg8NUCAhB3BQECBAgQIECAAAECOxZI8pNV9Xvd/akdL3IhAQIECBAgQIAAAQIEDkBAAHIA6LYkQIAAAQIECBAgQIAAAQIECBAgQIAAAQIENisw+QAkyTdV1eW6+5WbpVKdAAECBAgQIECAwDIFklyzuz+0zOlNTYAAAQIECBAgQIDAVAXmEIC8uqoO7+47rPsQkhzV3Retu656BAgQIECAAAECBKYikOT6VfWeqrpFd79jKn3rkwABAgQIECBAgAABAnMIQE5cfQPk9es8ziTXq6q3VdXjuvt311lbLQIECBAgQIAAAQJTEkhym+4+Y0o965UAAQIECBAgQIAAAQKTD0A2eYRJnlpVz+vul25yH7UJECBAgAABAgQIEBivQJLhG+efHW+HOiNAgAABAgQIECBA4JIEBCDuCwIECBAgQIAAAQIECFyKQJJjqurlVXVSd5+7bajh/StVdafu/qtt720/AgQIECBAgAABAlMXEIBM/QT1T4AAAQIECBAgQIDARgWS3LK7z9zoJpdRPMk3d/crD2p/+xIgQIAAAQIECBCYqoAAZKonp28CBAgQIECAAAECBAgQIECAAAECBAgQIEDgUgUEIG4OAgQIECBAgAABAgQIECBAgAABAgQIECBAYHYCApDZHamBCBAgQIAAAQIECBAgQIAAAQIECBAgQIAAAQGIe4AAAQIECGxQIMn9u/uvN7iF0gQIECBAgAABAgQIECBAgAABApcgIABxWxAgQGADAklOqKrbdvfzNlBeyYkIJDmmqn6hu0+eSMvaJECAAAECBAgQIECAAAECBAjMRkAAMpujNAgBAmMSSPKLVfXIqrpWd184pt70QoAAAQIECBAgQIAAAQIECBAgsBmBJFesqmO7+72b2UHV3QgIQHaj5dq1CSS5blU9uaoe193vXlthhQiMSCDJ8e7vER2IVggQIECAAAECBAgQIECAAAECGxZI8jtVdWJ332nDWym/AwEByA6QXLJ+gSTXr6rfqqrHdvc717+DigQIfLlAkhdW1S9192lkCBAgQIAAAQIECBAgQIAAAQIENiOQ5MZVdY3ufs1mdlB1NwICkN1ouZYAAQITFUjy0Kp6fndfMNERtE2AAAECBAgQIECAAAECBAgQIEBgVwICkF1xuZgAAQIEpiaQ5MjuvnhqfeuXAAECBAgQIECAAAECBAgQIEBgfwICkP35WU2AAAECIxZIcq+qelh3P2TEbWqNAAECBAgQIECAAAECBAgQIEBgAwICkA2gKkmAAAEC4xFIMjx387zxdKQTAgQIECBAgAABAgQIECBAgACBbQgIQLahbA8CBAgQIECAAAECBAhchkCSw6rqAd39fFAECBAgQIAAAQIECKxHQACyHkdVJiKQ5HLd/fmJtKtNAgQIECBAgACBhQgkuWlV/WB3/+xCRjYmAQIE1iaQ5Geq6rnd/fa1FVWIAAECBGYhIACZxTEaYicCSU6oqkd290/s5HrXECBAgAABAgQIECBAgAABAuMWSHJEVZ1WVU/s7heMu1vdESBAgMC2BQQg2xa334EKJLlWd597oE3YnAABAgQIECBAgAABAgQIECBAgAABAgQ2LiAA2TixDQgQIECAAAECBAgQIECAAAECBAgQIEBgagJJjqmqB1XVH3f3J6fSf5Iju/viqfS7yT4FIJvUVZsAAQIECBAgMFKBJP+5qu7W3T840ha1RYDARASS3K+q/s/u/q6JtLz4NpPcuqpu3t3PWzwGAAIECBAgcAiBJLfv7jdMBSrJSVV15e7+i6n0vMk+BSCb1FWbAAECBAiMSCDJt1fVD3X3g0fUllYOSCDJb1fVj1XV9br7fQfUhm0JEJiBQJKjq+oe3f3XMxhnMSMk+Ybufv1iBjYoAQIECBAgsEgBAcgij326QycZPlX2se5+2XSn0DkBAgQORiDJA6vqv1TVfbr7cwfThV3HJJDkGt193ph60gsBAgQIECBAgAABAgQIEFiXgABkXZLqbEUgyR27+3Vb2cwmBAgQIECAAAECBAgQIECAAAECBAgQIDBZAQHIZI9O4wQIECBAgAABAksSSHK77n7TkmY2KwECBAgQIECAAAECBPYjIADZj561BAgQIECAAAECBLYkkOSZVfW73X3aXrZM8nPd/cS9rLWGAAECBAgQIDB3gSQnVtXx3f28uc9qPgJLEhCALOm0zUqAAAECBAgQIEBgiwJJzqiqp3T3H2xxW1sRILBFgSRfN2zX3W/Z4ra2IkCAwNoFkhxdVTfu7jevvbiCBAgcmIAA5MDobUyAAAECBAgQIEBg3gJJHlNVr+ju0+c9qekILFcgyR9WVbr7YctVMDkBAgQIECAwVgEByFhPRl8ECBAgQIAAAQIECBAgQIAAAQIECBAgQIDAngUEIHums5AAAQIECBAgQIAAAQIECBAgQIAAAQIECBAYq4AAZKwnoy8CBAgQIECAAAECBAgQIECAAAECBAgQIEBgzwICkD3TWUiAwEEIJPn+qvpkd//VQexvTwIECBAgQIAAAQIECBAgQIAAAQIEpiEgAJnGOemSAIGVQJK/rqoPd/fDoRAgQIAAAQIECBAgQIAAAQIECBAgQODSBAQg7g0CBAgQIECAAAECBAgQIPBlAkmOq6p7VNWLuvtf4RAgQIAAAQIECExTQAAyzXPTNQECBDYqkOTaVfXAqnpWd5+/0c0UJ0CAAAECBAiMUCDJN3b3q0fYmpYILE4gyXW6+/2LG9zABAgQILBvAQHIvgkVIECAwPwEkvxcVf18VT2mu39jfhOaiAABAgQIECBAgACBKQgk+Zmq+qmqumZ3XziFnvVIgAABAuMRmGQAkuSaVXVed39+PJQ6IUCAwHwEktyqqr6vqp7R3f88n8lMQoAAAQIECBAgQIDAlASS3Kyqbt/dfzKlvvVKgMD4BYbfMXf3h8bfqQ73IzC5ACTJtarqg1X14u6+936Gt5YAAQIECBAgQIAAAQIECBAgQIAAgeUIDL9b7O5zlzOxSS9JIMmDquq5VXXT7j6b0nwFphiAHF5Vp1bVmd198nyPxmQECBAgQIAAAQIECBAgQIAAAQIECBAgsG6BJMcMT77o7qetu7Z64xKYXAAyLj7dECBAgAABAgQIECBAgAABAgQIECBAgAABAmMUEICM8VT0RIAAAQIECBAgQIAAAQIECBAgQIAAAQIECOxLQACyLz6LCRAgQIAAAQIECGxOIMldq+oB3f1Tm9tFZQIECBAgQIAAAQIECMxTQAAyz3M1FQECBAgQIECAwAwEkvxoVT2pqm7W3R+ewUhGIECAAAECBAgQIECAwNYEBCBbo7YRAQIECBAgQIAAgd0LJDmiuz+z+5VWECBAgAABAgQIECBAYNkCApBln7/pCRAgQIAAAQIECBAgQIAAAQIECBAgQIDALAUEILM8VkMRIECAAAECBAgQIECAAAECBAgQIECAAIFlCwhAln3+pidAgAABAgQIECBAgAABAgQIECBAgAABArMUEIDM8lgNRYAAAQIECBAgQIAAAQIECBAgQIAAAQIEli0gAFn2+ZueAAECBGYukOS+VXV4d79g5qMajwABAgQIECBAgAABAgQIEIy39ygAAAMCSURBVCDwHwQEIG4IAgQILFggyZOq6hnd/c4FMxidAAECBAgQIECAAAECBAgQIEBghgICkBkeqpEIECCwE4EkN6qq06rqEb4dsBMx1xAgQIAAAQIECBAgQIAAAQIECExJQAAypdPSKwECBNYskORy3f35Syub5Feq6h3d/Yw1b60cAQIECBAgQIAAAQIECBAgQIAAgY0KCEA2yqs4AQIEpi2Q5Peq6m3d/ZRpT6J7AgQIECBAgAABAgQIECBAgACBpQkIQJZ24uYlQIAAAQIECBAgQGBjAkmuXFVPrqpXdfcfbmwjhQkQIECAAAECBAgQOKSAAOSQRC4gQIAAAQIECBAgQIDAzgSSfEtV/X1V/WV3f+fOVrmKAAECBAgQIECAAIFNCAhANqGqJgECBAgQIECAAAECixVIMgQfZ3T3uxaLYHACBAgQIECAAAECIxAQgIzgELRAgAABAgQIEFiyQJLHVNX1u/snl+xgdgIECBAgQIAAAQIECBBYr4AAZL2eqhEgQIAAAQIECOxSIMntq+rq3X3KLpe6nAABAgQIECBAgAABAgQIXKqAAMTNQYAAAQIECBAgQIAAAQIECBAgQIAAAQIECMxOQAAyuyM1EAECBAgQIECAAAECBAgQIECAAAECBAgQICAAcQ8QIECAAAECBAgQIECAAAECBAgQIECAAAECsxMQgMzuSA1EgAABAgQIECBAgAABAgQIECBAgAABAgQICEDcAwQIECBAgAABAgQIECBAYMYCSW5SVc+oqv/S3WfOeFSjESBAgAABAgT+g4AAxA1BgAABAgQIECBAgAABArMTSHJEd39mdoPtYaAkx1XVL1fVz3b3+/ZQwhICBEYmkOS23f2PI2tLOwQIEBidgABkdEeiIQIECBAgQIAAAQIECBDYj0CSK1TVqVX1Xd39kf3UspYAAQJjE0hyj6r6b939zWPrTT8ECBAYm4AAZGwnoh8CBAgQIECAAAECBAgQ2JdAkuHbDn/Z3a/eVyGLCRAgQIAAAQIEJi3w/wOiofzdHyvBqwAAAABJRU5ErkJggg==">
            <a:extLst>
              <a:ext uri="{FF2B5EF4-FFF2-40B4-BE49-F238E27FC236}">
                <a16:creationId xmlns:a16="http://schemas.microsoft.com/office/drawing/2014/main" id="{DB49EBA5-746C-41FD-87A5-5EC484D413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437ADC-16BB-4A39-B479-71B5E2290B55}"/>
              </a:ext>
            </a:extLst>
          </p:cNvPr>
          <p:cNvGrpSpPr/>
          <p:nvPr/>
        </p:nvGrpSpPr>
        <p:grpSpPr>
          <a:xfrm>
            <a:off x="251686" y="787533"/>
            <a:ext cx="6072914" cy="3170099"/>
            <a:chOff x="192543" y="342717"/>
            <a:chExt cx="6382152" cy="276275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2322C1D-A678-48EF-8AD5-16284E804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543" y="342717"/>
              <a:ext cx="1938049" cy="2762750"/>
            </a:xfrm>
            <a:prstGeom prst="rect">
              <a:avLst/>
            </a:prstGeom>
          </p:spPr>
        </p:pic>
        <p:pic>
          <p:nvPicPr>
            <p:cNvPr id="20" name="Picture 2" descr="Image result for asteroid shoot or mine">
              <a:extLst>
                <a:ext uri="{FF2B5EF4-FFF2-40B4-BE49-F238E27FC236}">
                  <a16:creationId xmlns:a16="http://schemas.microsoft.com/office/drawing/2014/main" id="{2FFFEBF9-13EE-4633-AF97-DFCEF409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0592" y="342717"/>
              <a:ext cx="4444103" cy="2762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D1A449F-48C6-4673-8AD1-48FA7A4DB8E7}"/>
              </a:ext>
            </a:extLst>
          </p:cNvPr>
          <p:cNvSpPr txBox="1"/>
          <p:nvPr/>
        </p:nvSpPr>
        <p:spPr>
          <a:xfrm>
            <a:off x="6451257" y="638284"/>
            <a:ext cx="5158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Space-REX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957C6-CC52-4C91-81C1-FA3BE6731185}"/>
              </a:ext>
            </a:extLst>
          </p:cNvPr>
          <p:cNvSpPr txBox="1"/>
          <p:nvPr/>
        </p:nvSpPr>
        <p:spPr>
          <a:xfrm>
            <a:off x="175486" y="3957632"/>
            <a:ext cx="777189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i="1" dirty="0"/>
          </a:p>
          <a:p>
            <a:endParaRPr lang="en-US" sz="2000" b="1" i="1" dirty="0"/>
          </a:p>
          <a:p>
            <a:r>
              <a:rPr lang="en-US" sz="2000" b="1" dirty="0"/>
              <a:t>Presenting at the Ontario Science Center on June 20</a:t>
            </a:r>
            <a:r>
              <a:rPr lang="en-US" sz="2000" b="1" baseline="30000" dirty="0"/>
              <a:t>th</a:t>
            </a:r>
            <a:r>
              <a:rPr lang="en-US" sz="2000" b="1" dirty="0"/>
              <a:t> 2018</a:t>
            </a:r>
          </a:p>
          <a:p>
            <a:endParaRPr lang="en-US" sz="2400" b="1" i="1" dirty="0">
              <a:hlinkClick r:id="rId4"/>
            </a:endParaRPr>
          </a:p>
          <a:p>
            <a:r>
              <a:rPr lang="en-US" sz="2400" b="1" dirty="0"/>
              <a:t>Artash Nath, Grade 6</a:t>
            </a:r>
          </a:p>
          <a:p>
            <a:r>
              <a:rPr lang="en-US" sz="2400" b="1" dirty="0"/>
              <a:t>Arushi Nath, Grade 3</a:t>
            </a:r>
            <a:endParaRPr lang="en-US" sz="2400" b="1" dirty="0">
              <a:hlinkClick r:id="rId4"/>
            </a:endParaRPr>
          </a:p>
          <a:p>
            <a:r>
              <a:rPr lang="en-US" sz="2400" b="1" i="1" dirty="0">
                <a:hlinkClick r:id="rId4"/>
              </a:rPr>
              <a:t>www.HotPopRobot.com</a:t>
            </a:r>
            <a:r>
              <a:rPr lang="en-US" sz="2400" b="1" i="1" dirty="0"/>
              <a:t>  @wonrobot</a:t>
            </a:r>
          </a:p>
          <a:p>
            <a:endParaRPr lang="en-US" sz="2000" b="1" dirty="0"/>
          </a:p>
        </p:txBody>
      </p:sp>
      <p:sp>
        <p:nvSpPr>
          <p:cNvPr id="3" name="AutoShape 2" descr="Image result for rasc">
            <a:extLst>
              <a:ext uri="{FF2B5EF4-FFF2-40B4-BE49-F238E27FC236}">
                <a16:creationId xmlns:a16="http://schemas.microsoft.com/office/drawing/2014/main" id="{A76F2B82-1700-4ECA-BC67-64775F058C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" name="AutoShape 4" descr="Image result for rasc">
            <a:extLst>
              <a:ext uri="{FF2B5EF4-FFF2-40B4-BE49-F238E27FC236}">
                <a16:creationId xmlns:a16="http://schemas.microsoft.com/office/drawing/2014/main" id="{3A8803DA-6AF6-4038-A486-1519EB33C6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" name="AutoShape 6" descr="Image result for rasc">
            <a:extLst>
              <a:ext uri="{FF2B5EF4-FFF2-40B4-BE49-F238E27FC236}">
                <a16:creationId xmlns:a16="http://schemas.microsoft.com/office/drawing/2014/main" id="{7F65B308-3741-4FB3-905F-0969DB4068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8" name="AutoShape 2" descr="Image result for Rasc">
            <a:extLst>
              <a:ext uri="{FF2B5EF4-FFF2-40B4-BE49-F238E27FC236}">
                <a16:creationId xmlns:a16="http://schemas.microsoft.com/office/drawing/2014/main" id="{14433CB2-263B-4938-B2C0-45546C7312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28" name="Picture 4" descr="Image result for rasc toronto">
            <a:extLst>
              <a:ext uri="{FF2B5EF4-FFF2-40B4-BE49-F238E27FC236}">
                <a16:creationId xmlns:a16="http://schemas.microsoft.com/office/drawing/2014/main" id="{9BD2AEC2-0BD4-41CC-882F-7F54BED1F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733" y="4346222"/>
            <a:ext cx="2114919" cy="211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6B06BB-5CDD-4B47-AC86-7638CF12FAED}"/>
              </a:ext>
            </a:extLst>
          </p:cNvPr>
          <p:cNvSpPr txBox="1"/>
          <p:nvPr/>
        </p:nvSpPr>
        <p:spPr>
          <a:xfrm>
            <a:off x="6451257" y="1682128"/>
            <a:ext cx="49546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Predicting Risk Index of Asteroid Collision using Artificial Intelligence and displaying the results musically!</a:t>
            </a:r>
          </a:p>
        </p:txBody>
      </p:sp>
    </p:spTree>
    <p:extLst>
      <p:ext uri="{BB962C8B-B14F-4D97-AF65-F5344CB8AC3E}">
        <p14:creationId xmlns:p14="http://schemas.microsoft.com/office/powerpoint/2010/main" val="77589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749C0-5206-4A14-B853-2943CE597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128" y="324654"/>
            <a:ext cx="9415515" cy="1199346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</a:rPr>
              <a:t>Space-Rex Goal: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A10EA-FB70-4FC4-8751-6688CE13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395" y="1930401"/>
            <a:ext cx="7195957" cy="42107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chemeClr val="accent2"/>
                </a:solidFill>
              </a:rPr>
              <a:t>Present Goal</a:t>
            </a:r>
          </a:p>
          <a:p>
            <a:r>
              <a:rPr lang="en-US" sz="3300" b="1" dirty="0"/>
              <a:t>Predict: </a:t>
            </a:r>
            <a:r>
              <a:rPr lang="en-US" sz="3300" dirty="0"/>
              <a:t>Risk of Collision of Earth with Near Earth Objects (NEOs)</a:t>
            </a:r>
          </a:p>
          <a:p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chemeClr val="accent2"/>
                </a:solidFill>
              </a:rPr>
              <a:t>Future Goals</a:t>
            </a:r>
          </a:p>
          <a:p>
            <a:r>
              <a:rPr lang="en-US" sz="3300" b="1" dirty="0"/>
              <a:t>Protect:</a:t>
            </a:r>
            <a:r>
              <a:rPr lang="en-US" sz="3300" dirty="0"/>
              <a:t> Space Settlements from Asteroid collisions</a:t>
            </a:r>
          </a:p>
          <a:p>
            <a:endParaRPr lang="en-US" sz="3300" dirty="0"/>
          </a:p>
          <a:p>
            <a:r>
              <a:rPr lang="en-US" sz="3300" b="1" dirty="0"/>
              <a:t>Profit: </a:t>
            </a:r>
            <a:r>
              <a:rPr lang="en-US" sz="3300" dirty="0"/>
              <a:t>From mining M-Type asteroids</a:t>
            </a:r>
          </a:p>
          <a:p>
            <a:endParaRPr lang="en-US" b="1" dirty="0"/>
          </a:p>
        </p:txBody>
      </p:sp>
      <p:pic>
        <p:nvPicPr>
          <p:cNvPr id="6" name="Picture 2" descr="Astronomy GIF">
            <a:extLst>
              <a:ext uri="{FF2B5EF4-FFF2-40B4-BE49-F238E27FC236}">
                <a16:creationId xmlns:a16="http://schemas.microsoft.com/office/drawing/2014/main" id="{669312C8-1F79-45D4-BB6D-8E5F8F8E9C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13" y="2104868"/>
            <a:ext cx="3620003" cy="362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29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EDD6D-8779-4802-B1B6-5C3A40A8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589" y="987822"/>
            <a:ext cx="9630833" cy="1178894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What are Near Earth Objects (NEOs)?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39E9-C10A-4C67-8959-CAB16A6A3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511" y="2496784"/>
            <a:ext cx="9716911" cy="2334860"/>
          </a:xfrm>
        </p:spPr>
        <p:txBody>
          <a:bodyPr/>
          <a:lstStyle/>
          <a:p>
            <a:r>
              <a:rPr lang="en-CA" dirty="0"/>
              <a:t>Asteroids and Comets in our solar system whose closest approach to the Sun is less than 1.3 astronomical units (AU).</a:t>
            </a:r>
          </a:p>
          <a:p>
            <a:endParaRPr lang="en-CA" dirty="0"/>
          </a:p>
          <a:p>
            <a:r>
              <a:rPr lang="en-CA" dirty="0"/>
              <a:t>Near Earth Asteroids are far more than Near Earth Comets.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88B3C1-1D22-4330-98F5-454EDBC67719}"/>
              </a:ext>
            </a:extLst>
          </p:cNvPr>
          <p:cNvSpPr txBox="1">
            <a:spLocks/>
          </p:cNvSpPr>
          <p:nvPr/>
        </p:nvSpPr>
        <p:spPr>
          <a:xfrm>
            <a:off x="747889" y="3416300"/>
            <a:ext cx="112070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78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A0F09C-C7B1-48BA-824E-D0BC627ED262}"/>
              </a:ext>
            </a:extLst>
          </p:cNvPr>
          <p:cNvSpPr/>
          <p:nvPr/>
        </p:nvSpPr>
        <p:spPr>
          <a:xfrm>
            <a:off x="790222" y="2057929"/>
            <a:ext cx="1102663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When they intersect Earth’s Orbit at a distance of 0.05 AU or less!</a:t>
            </a:r>
          </a:p>
          <a:p>
            <a:pPr algn="ctr"/>
            <a:r>
              <a:rPr lang="en-US" sz="3200" i="1" dirty="0"/>
              <a:t>(In comparison, Earth – Moon distance is </a:t>
            </a:r>
            <a:r>
              <a:rPr lang="en-CA" sz="3200" i="1" dirty="0"/>
              <a:t>0.00257 AU).</a:t>
            </a:r>
          </a:p>
          <a:p>
            <a:pPr algn="ctr"/>
            <a:endParaRPr lang="en-CA" sz="3200" i="1" dirty="0"/>
          </a:p>
          <a:p>
            <a:pPr algn="ctr"/>
            <a:r>
              <a:rPr lang="en-CA" sz="3200" b="1" i="1" dirty="0"/>
              <a:t>Thus objects less than 20 times the distance of Earth-Moon are  considered Potentially Hazardous!</a:t>
            </a:r>
            <a:endParaRPr lang="en-US" sz="3200" b="1" i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88B3C1-1D22-4330-98F5-454EDBC67719}"/>
              </a:ext>
            </a:extLst>
          </p:cNvPr>
          <p:cNvSpPr txBox="1">
            <a:spLocks/>
          </p:cNvSpPr>
          <p:nvPr/>
        </p:nvSpPr>
        <p:spPr>
          <a:xfrm>
            <a:off x="790223" y="481188"/>
            <a:ext cx="112070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When do NEOs become Potentially Hazardous?</a:t>
            </a:r>
          </a:p>
        </p:txBody>
      </p:sp>
    </p:spTree>
    <p:extLst>
      <p:ext uri="{BB962C8B-B14F-4D97-AF65-F5344CB8AC3E}">
        <p14:creationId xmlns:p14="http://schemas.microsoft.com/office/powerpoint/2010/main" val="171985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CA45998D-E5AE-4A97-86C8-B2B955328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78" y="1038578"/>
            <a:ext cx="7523322" cy="50235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A15378-9C27-43C0-9AA8-19149E836EA5}"/>
              </a:ext>
            </a:extLst>
          </p:cNvPr>
          <p:cNvSpPr txBox="1"/>
          <p:nvPr/>
        </p:nvSpPr>
        <p:spPr>
          <a:xfrm>
            <a:off x="9098845" y="304800"/>
            <a:ext cx="2652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until 20 June 2018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56A64B-0905-4E65-9C74-C903F49CD39A}"/>
              </a:ext>
            </a:extLst>
          </p:cNvPr>
          <p:cNvSpPr txBox="1"/>
          <p:nvPr/>
        </p:nvSpPr>
        <p:spPr>
          <a:xfrm>
            <a:off x="8297335" y="2223911"/>
            <a:ext cx="3454399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Near Earth Asteroids &gt; 18310</a:t>
            </a:r>
          </a:p>
          <a:p>
            <a:endParaRPr lang="en-US" sz="2500" b="1" dirty="0"/>
          </a:p>
          <a:p>
            <a:r>
              <a:rPr lang="en-US" sz="2500" b="1" dirty="0"/>
              <a:t>Near Earth Comets &gt; 107</a:t>
            </a:r>
          </a:p>
          <a:p>
            <a:endParaRPr lang="en-US" sz="2500" b="1" dirty="0"/>
          </a:p>
          <a:p>
            <a:r>
              <a:rPr lang="en-US" sz="2500" b="1" dirty="0"/>
              <a:t>Potentially Hazardous Asteroids &gt; 1911</a:t>
            </a:r>
          </a:p>
        </p:txBody>
      </p:sp>
    </p:spTree>
    <p:extLst>
      <p:ext uri="{BB962C8B-B14F-4D97-AF65-F5344CB8AC3E}">
        <p14:creationId xmlns:p14="http://schemas.microsoft.com/office/powerpoint/2010/main" val="2883447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B1EA6-1D88-4031-89D9-CAFAB61A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2"/>
                </a:solidFill>
              </a:rPr>
              <a:t>Predicting Asteroid Collision Risk is complex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C73CB-EDA4-4C35-A0F7-38A91A58E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6120" cy="4351338"/>
          </a:xfrm>
        </p:spPr>
        <p:txBody>
          <a:bodyPr/>
          <a:lstStyle/>
          <a:p>
            <a:pPr marL="0" indent="0">
              <a:buNone/>
            </a:pPr>
            <a:r>
              <a:rPr lang="en-CA" i="1" dirty="0"/>
              <a:t> </a:t>
            </a:r>
          </a:p>
          <a:p>
            <a:r>
              <a:rPr lang="en-CA" sz="3600" dirty="0"/>
              <a:t>Orbits of asteroids are not precisely known</a:t>
            </a:r>
          </a:p>
          <a:p>
            <a:r>
              <a:rPr lang="en-CA" sz="3600" dirty="0"/>
              <a:t>Sizes of asteroid varies</a:t>
            </a:r>
          </a:p>
          <a:p>
            <a:r>
              <a:rPr lang="en-CA" sz="3600" dirty="0"/>
              <a:t>Velocity of asteroid varies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i="1" dirty="0"/>
              <a:t>90% of the NEOs larger than one kilometer are already discovered.</a:t>
            </a:r>
          </a:p>
          <a:p>
            <a:pPr marL="0" indent="0">
              <a:buNone/>
            </a:pPr>
            <a:r>
              <a:rPr lang="en-CA" i="1" dirty="0"/>
              <a:t>Current focus is on finding NEO population larger than 140 meters.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27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9F56-78AE-4C83-96C2-8DF446C4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1"/>
                </a:solidFill>
              </a:rPr>
              <a:t>How Artificial Intelligence Can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B8EDE-C7DA-4C18-918E-4DE27A305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858500" cy="4351338"/>
          </a:xfrm>
        </p:spPr>
        <p:txBody>
          <a:bodyPr>
            <a:normAutofit/>
          </a:bodyPr>
          <a:lstStyle/>
          <a:p>
            <a:r>
              <a:rPr lang="en-CA" dirty="0"/>
              <a:t>AI Algorithms are used to identify patterns in large datasets</a:t>
            </a:r>
          </a:p>
          <a:p>
            <a:endParaRPr lang="en-CA" dirty="0"/>
          </a:p>
          <a:p>
            <a:r>
              <a:rPr lang="en-CA" b="1" dirty="0"/>
              <a:t>2 types of dataset are used as Inputs: </a:t>
            </a:r>
          </a:p>
          <a:p>
            <a:pPr marL="0" indent="0">
              <a:buNone/>
            </a:pPr>
            <a:r>
              <a:rPr lang="en-CA" dirty="0"/>
              <a:t>   Training database: To find patterns </a:t>
            </a:r>
          </a:p>
          <a:p>
            <a:pPr marL="0" indent="0">
              <a:buNone/>
            </a:pPr>
            <a:r>
              <a:rPr lang="en-CA" dirty="0"/>
              <a:t>   Testing database: To validate the patterns and improve prediction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The AI Algorithm inputs data from the datasets, passes them through hidden layers (neural network) and sends predictive values to the output layer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631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4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building&#10;&#10;Description generated with high confidence">
            <a:extLst>
              <a:ext uri="{FF2B5EF4-FFF2-40B4-BE49-F238E27FC236}">
                <a16:creationId xmlns:a16="http://schemas.microsoft.com/office/drawing/2014/main" id="{DAB1DCEE-F767-470C-8606-A3056711C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57259"/>
            <a:ext cx="10905066" cy="534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7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040658-7633-46AC-B8CA-47012FC5F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77" t="26842" r="31956" b="24535"/>
          <a:stretch/>
        </p:blipFill>
        <p:spPr>
          <a:xfrm>
            <a:off x="356937" y="1820286"/>
            <a:ext cx="2866437" cy="3217428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B2FD65C8-A9DD-4566-BB97-52D4A8D4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411" y="267937"/>
            <a:ext cx="6765758" cy="74709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Input Layer: Asteroid Characteristics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D9F3BC-ADCC-46EC-9559-9AEC42113C95}"/>
              </a:ext>
            </a:extLst>
          </p:cNvPr>
          <p:cNvSpPr txBox="1"/>
          <p:nvPr/>
        </p:nvSpPr>
        <p:spPr>
          <a:xfrm>
            <a:off x="356936" y="1291865"/>
            <a:ext cx="3186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Earth - Asteroid Distance</a:t>
            </a:r>
          </a:p>
        </p:txBody>
      </p:sp>
      <p:pic>
        <p:nvPicPr>
          <p:cNvPr id="12294" name="Picture 6" descr="Image result for asteroid sizes">
            <a:extLst>
              <a:ext uri="{FF2B5EF4-FFF2-40B4-BE49-F238E27FC236}">
                <a16:creationId xmlns:a16="http://schemas.microsoft.com/office/drawing/2014/main" id="{6E67330B-3975-4F3B-8082-6366EC398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430" y="2657679"/>
            <a:ext cx="2866437" cy="361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737D0EC-9420-41C8-B0B1-5DA0E45B7B8D}"/>
              </a:ext>
            </a:extLst>
          </p:cNvPr>
          <p:cNvSpPr txBox="1"/>
          <p:nvPr/>
        </p:nvSpPr>
        <p:spPr>
          <a:xfrm>
            <a:off x="3946878" y="2173311"/>
            <a:ext cx="2525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2. Asteroid Diameter </a:t>
            </a:r>
          </a:p>
        </p:txBody>
      </p:sp>
      <p:pic>
        <p:nvPicPr>
          <p:cNvPr id="12296" name="Picture 8" descr="Image result for asteroid velocity">
            <a:extLst>
              <a:ext uri="{FF2B5EF4-FFF2-40B4-BE49-F238E27FC236}">
                <a16:creationId xmlns:a16="http://schemas.microsoft.com/office/drawing/2014/main" id="{321E8F64-DA94-4FE7-9654-244A800C5E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5" t="3809" r="31246" b="19005"/>
          <a:stretch/>
        </p:blipFill>
        <p:spPr bwMode="auto">
          <a:xfrm rot="20260003">
            <a:off x="8263398" y="3819093"/>
            <a:ext cx="2414523" cy="265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asteroid velocity">
            <a:extLst>
              <a:ext uri="{FF2B5EF4-FFF2-40B4-BE49-F238E27FC236}">
                <a16:creationId xmlns:a16="http://schemas.microsoft.com/office/drawing/2014/main" id="{CF5A25BB-4684-466B-95B8-6FD7D0D27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90" r="87721" b="36615"/>
          <a:stretch/>
        </p:blipFill>
        <p:spPr bwMode="auto">
          <a:xfrm>
            <a:off x="10654214" y="2819567"/>
            <a:ext cx="1381374" cy="391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E0BFB13-2883-4491-91FE-A1B24AC85423}"/>
              </a:ext>
            </a:extLst>
          </p:cNvPr>
          <p:cNvSpPr txBox="1"/>
          <p:nvPr/>
        </p:nvSpPr>
        <p:spPr>
          <a:xfrm>
            <a:off x="7656146" y="4093408"/>
            <a:ext cx="2525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3. Asteroid Velocity</a:t>
            </a:r>
          </a:p>
        </p:txBody>
      </p:sp>
    </p:spTree>
    <p:extLst>
      <p:ext uri="{BB962C8B-B14F-4D97-AF65-F5344CB8AC3E}">
        <p14:creationId xmlns:p14="http://schemas.microsoft.com/office/powerpoint/2010/main" val="2545741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CA92-0E47-4AFD-856F-6EE46CC40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1"/>
                </a:solidFill>
              </a:rPr>
              <a:t>Output Layer: The Palermo Index </a:t>
            </a:r>
            <a:br>
              <a:rPr lang="en-CA" b="1" dirty="0">
                <a:solidFill>
                  <a:schemeClr val="accent1"/>
                </a:solidFill>
              </a:rPr>
            </a:br>
            <a:r>
              <a:rPr lang="en-CA" b="1" dirty="0">
                <a:solidFill>
                  <a:schemeClr val="accent1"/>
                </a:solidFill>
              </a:rPr>
              <a:t>(Risk of Asteroid Collision)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23457-7A91-41E1-AA8F-6B77286FA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  <a:p>
            <a:r>
              <a:rPr lang="en-CA" b="1" dirty="0"/>
              <a:t>Palermo Index:</a:t>
            </a:r>
          </a:p>
          <a:p>
            <a:pPr marL="0" indent="0">
              <a:buNone/>
            </a:pPr>
            <a:r>
              <a:rPr lang="en-CA" dirty="0"/>
              <a:t>    -2 &gt;                      			No Likely Consequence</a:t>
            </a:r>
          </a:p>
          <a:p>
            <a:pPr marL="0" indent="0">
              <a:buNone/>
            </a:pPr>
            <a:r>
              <a:rPr lang="en-CA" dirty="0"/>
              <a:t>    Between -2 and 0                   	Merit Careful Monitoring</a:t>
            </a:r>
          </a:p>
          <a:p>
            <a:pPr marL="0" indent="0">
              <a:buNone/>
            </a:pPr>
            <a:r>
              <a:rPr lang="en-CA" dirty="0"/>
              <a:t>     &gt; 0                       			Merit Some Level Of Concern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i="1" dirty="0"/>
              <a:t>These scales are Logarithmic, so each number represents a risk of ten times more than the previous number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1086FC5-C8CA-4E87-9EFA-20DAC35B1A0C}"/>
              </a:ext>
            </a:extLst>
          </p:cNvPr>
          <p:cNvCxnSpPr>
            <a:cxnSpLocks/>
          </p:cNvCxnSpPr>
          <p:nvPr/>
        </p:nvCxnSpPr>
        <p:spPr>
          <a:xfrm>
            <a:off x="4054642" y="3558004"/>
            <a:ext cx="102268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70F0E3-95E0-411F-BED2-624F90B13854}"/>
              </a:ext>
            </a:extLst>
          </p:cNvPr>
          <p:cNvCxnSpPr>
            <a:cxnSpLocks/>
          </p:cNvCxnSpPr>
          <p:nvPr/>
        </p:nvCxnSpPr>
        <p:spPr>
          <a:xfrm>
            <a:off x="4054642" y="3091447"/>
            <a:ext cx="102268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02F0AD1-F5B4-4B36-85F7-45714F038617}"/>
              </a:ext>
            </a:extLst>
          </p:cNvPr>
          <p:cNvCxnSpPr>
            <a:cxnSpLocks/>
          </p:cNvCxnSpPr>
          <p:nvPr/>
        </p:nvCxnSpPr>
        <p:spPr>
          <a:xfrm>
            <a:off x="4054642" y="4059989"/>
            <a:ext cx="102268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837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9F56-78AE-4C83-96C2-8DF446C4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1"/>
                </a:solidFill>
              </a:rPr>
              <a:t>How Artificial Intelligence Can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B8EDE-C7DA-4C18-918E-4DE27A305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858500" cy="4351338"/>
          </a:xfrm>
        </p:spPr>
        <p:txBody>
          <a:bodyPr>
            <a:normAutofit/>
          </a:bodyPr>
          <a:lstStyle/>
          <a:p>
            <a:r>
              <a:rPr lang="en-CA" dirty="0"/>
              <a:t>AI Algorithms are used to identify patterns in large datasets</a:t>
            </a:r>
          </a:p>
          <a:p>
            <a:endParaRPr lang="en-CA" dirty="0"/>
          </a:p>
          <a:p>
            <a:r>
              <a:rPr lang="en-CA" b="1" dirty="0"/>
              <a:t>2 types of dataset are used as Inputs: </a:t>
            </a:r>
          </a:p>
          <a:p>
            <a:pPr marL="0" indent="0">
              <a:buNone/>
            </a:pPr>
            <a:r>
              <a:rPr lang="en-CA" dirty="0"/>
              <a:t>Training database: To find patterns </a:t>
            </a:r>
          </a:p>
          <a:p>
            <a:pPr marL="0" indent="0">
              <a:buNone/>
            </a:pPr>
            <a:r>
              <a:rPr lang="en-CA" dirty="0"/>
              <a:t>Testing database: To validate the patterns and improve prediction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The AI Algorithm inputs data from the datasets, passes them through hidden layers (neural network) and sends predictive values to the output layer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91363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3076F-DFF3-4C6A-B29D-9B9BD4FD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2264"/>
            <a:ext cx="10515600" cy="74178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Artificial Intelligence Inputs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A3783EE-E88E-415A-82CC-40E78312B4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615503"/>
              </p:ext>
            </p:extLst>
          </p:nvPr>
        </p:nvGraphicFramePr>
        <p:xfrm>
          <a:off x="838199" y="1509732"/>
          <a:ext cx="10515600" cy="18680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67846937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02297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56986590"/>
                    </a:ext>
                  </a:extLst>
                </a:gridCol>
              </a:tblGrid>
              <a:tr h="5390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TRAINING AND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DATA POINTS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9995858"/>
                  </a:ext>
                </a:extLst>
              </a:tr>
              <a:tr h="13290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Sentry: Earth Impact Monitoring System</a:t>
                      </a:r>
                    </a:p>
                    <a:p>
                      <a:pPr algn="ctr"/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Events detected based on currently available observations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263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06442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2BC167-25E6-40F0-BA9C-2926CC09A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494402"/>
              </p:ext>
            </p:extLst>
          </p:nvPr>
        </p:nvGraphicFramePr>
        <p:xfrm>
          <a:off x="838199" y="3595756"/>
          <a:ext cx="10515600" cy="14563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6790354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2107374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23133173"/>
                    </a:ext>
                  </a:extLst>
                </a:gridCol>
              </a:tblGrid>
              <a:tr h="53422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DEPLOYMENT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DATA POINTS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7058552"/>
                  </a:ext>
                </a:extLst>
              </a:tr>
              <a:tr h="92208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Near Earth Object (NEO) Close Approaches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Objects that come with 1.2 Lunar Distance of Earth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0630854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6BE3A4B-5663-47AA-9512-30E133A1B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034" y="5348268"/>
            <a:ext cx="1647765" cy="12960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13E119-AA80-4D92-B22C-332515C23396}"/>
              </a:ext>
            </a:extLst>
          </p:cNvPr>
          <p:cNvSpPr/>
          <p:nvPr/>
        </p:nvSpPr>
        <p:spPr>
          <a:xfrm>
            <a:off x="976161" y="5463926"/>
            <a:ext cx="75277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sz="2500" b="1" dirty="0"/>
              <a:t>Data Source: Center for Near Earth Object Studies, Jet Propulsion Laboratory (JPL), NASA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2087854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45C56F-D81C-4D88-A1D3-53AA6A26E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24" t="17193" r="14934" b="9474"/>
          <a:stretch/>
        </p:blipFill>
        <p:spPr>
          <a:xfrm>
            <a:off x="411342" y="834389"/>
            <a:ext cx="9160267" cy="525960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394D772-0FC7-4F03-BA18-E09B7B75DE71}"/>
              </a:ext>
            </a:extLst>
          </p:cNvPr>
          <p:cNvSpPr/>
          <p:nvPr/>
        </p:nvSpPr>
        <p:spPr>
          <a:xfrm>
            <a:off x="9384030" y="2754028"/>
            <a:ext cx="2727758" cy="39102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ACE9FC-F642-45BE-949E-3389264F93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751106"/>
              </p:ext>
            </p:extLst>
          </p:nvPr>
        </p:nvGraphicFramePr>
        <p:xfrm>
          <a:off x="9571609" y="3662310"/>
          <a:ext cx="2397600" cy="275343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397600">
                  <a:extLst>
                    <a:ext uri="{9D8B030D-6E8A-4147-A177-3AD203B41FA5}">
                      <a16:colId xmlns:a16="http://schemas.microsoft.com/office/drawing/2014/main" val="3812177416"/>
                    </a:ext>
                  </a:extLst>
                </a:gridCol>
              </a:tblGrid>
              <a:tr h="295010">
                <a:tc>
                  <a:txBody>
                    <a:bodyPr/>
                    <a:lstStyle/>
                    <a:p>
                      <a:r>
                        <a:rPr lang="en-US" sz="1200" dirty="0"/>
                        <a:t>Predicted </a:t>
                      </a:r>
                      <a:r>
                        <a:rPr lang="en-US" sz="1200" dirty="0" err="1"/>
                        <a:t>Palmero</a:t>
                      </a:r>
                      <a:r>
                        <a:rPr lang="en-US" sz="1200" dirty="0"/>
                        <a:t>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07529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- 2.113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30740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- 2.285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84700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- 2.124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260865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- 1.977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595925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- 1.968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63717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- 2.152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21226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- 2.157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073049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- 2.149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730321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- 2.1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802591"/>
                  </a:ext>
                </a:extLst>
              </a:tr>
              <a:tr h="245842">
                <a:tc>
                  <a:txBody>
                    <a:bodyPr/>
                    <a:lstStyle/>
                    <a:p>
                      <a:r>
                        <a:rPr lang="en-CA" sz="900" dirty="0"/>
                        <a:t>-2.147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274521"/>
                  </a:ext>
                </a:extLst>
              </a:tr>
            </a:tbl>
          </a:graphicData>
        </a:graphic>
      </p:graphicFrame>
      <p:sp>
        <p:nvSpPr>
          <p:cNvPr id="2" name="Arrow: Down 1">
            <a:extLst>
              <a:ext uri="{FF2B5EF4-FFF2-40B4-BE49-F238E27FC236}">
                <a16:creationId xmlns:a16="http://schemas.microsoft.com/office/drawing/2014/main" id="{C1316352-9D6F-4625-86DB-C9C043C7301B}"/>
              </a:ext>
            </a:extLst>
          </p:cNvPr>
          <p:cNvSpPr/>
          <p:nvPr/>
        </p:nvSpPr>
        <p:spPr>
          <a:xfrm rot="20588260">
            <a:off x="10113425" y="1823075"/>
            <a:ext cx="667616" cy="13165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6DF34-D6CE-4D77-8F3F-C85BE9409AB0}"/>
              </a:ext>
            </a:extLst>
          </p:cNvPr>
          <p:cNvSpPr txBox="1"/>
          <p:nvPr/>
        </p:nvSpPr>
        <p:spPr>
          <a:xfrm>
            <a:off x="9384030" y="409214"/>
            <a:ext cx="2504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Artificial Intelligence Outputs : </a:t>
            </a:r>
          </a:p>
          <a:p>
            <a:r>
              <a:rPr lang="en-US" b="1" dirty="0">
                <a:solidFill>
                  <a:srgbClr val="FF0000"/>
                </a:solidFill>
              </a:rPr>
              <a:t>HAZARDS INDEX </a:t>
            </a:r>
          </a:p>
        </p:txBody>
      </p:sp>
    </p:spTree>
    <p:extLst>
      <p:ext uri="{BB962C8B-B14F-4D97-AF65-F5344CB8AC3E}">
        <p14:creationId xmlns:p14="http://schemas.microsoft.com/office/powerpoint/2010/main" val="2458158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5A85F2-9A36-4880-A94E-09600AFC8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010" t="16274" r="44163" b="21616"/>
          <a:stretch/>
        </p:blipFill>
        <p:spPr>
          <a:xfrm>
            <a:off x="0" y="-1"/>
            <a:ext cx="9590604" cy="70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01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551E39B-0167-47F6-834A-FAFB0FAC59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15"/>
          <a:stretch/>
        </p:blipFill>
        <p:spPr>
          <a:xfrm>
            <a:off x="0" y="1418860"/>
            <a:ext cx="12192000" cy="1455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C41867-DFCB-4647-9C89-F27DA6564D10}"/>
              </a:ext>
            </a:extLst>
          </p:cNvPr>
          <p:cNvSpPr txBox="1"/>
          <p:nvPr/>
        </p:nvSpPr>
        <p:spPr>
          <a:xfrm>
            <a:off x="589547" y="493295"/>
            <a:ext cx="11237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Top 3 Asteroids with highest Risk Index</a:t>
            </a:r>
          </a:p>
        </p:txBody>
      </p:sp>
      <p:pic>
        <p:nvPicPr>
          <p:cNvPr id="1028" name="Picture 4" descr="Image result for osiris rex">
            <a:extLst>
              <a:ext uri="{FF2B5EF4-FFF2-40B4-BE49-F238E27FC236}">
                <a16:creationId xmlns:a16="http://schemas.microsoft.com/office/drawing/2014/main" id="{53F0065D-3152-48B9-AD8C-97FB489DD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2"/>
          <a:stretch/>
        </p:blipFill>
        <p:spPr bwMode="auto">
          <a:xfrm>
            <a:off x="4253489" y="3215609"/>
            <a:ext cx="4129665" cy="337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134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8084-BD28-4F71-B971-C64D195B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90" y="234380"/>
            <a:ext cx="10515600" cy="76584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Space-REX Data Flow (Future Scenario)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929E2A-C7FB-4701-8EAC-BB7571F02B63}"/>
              </a:ext>
            </a:extLst>
          </p:cNvPr>
          <p:cNvSpPr/>
          <p:nvPr/>
        </p:nvSpPr>
        <p:spPr>
          <a:xfrm>
            <a:off x="605590" y="1414870"/>
            <a:ext cx="2189747" cy="1461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Near Earth Objects Database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E4550DA-4B64-4CA2-B1AE-FAA1064EDCA5}"/>
              </a:ext>
            </a:extLst>
          </p:cNvPr>
          <p:cNvSpPr/>
          <p:nvPr/>
        </p:nvSpPr>
        <p:spPr>
          <a:xfrm>
            <a:off x="759996" y="4712337"/>
            <a:ext cx="2057399" cy="1461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Sentry Earth Impact Monitoring System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7EC7F3-F965-47C0-A497-1FD7BB1C23C0}"/>
              </a:ext>
            </a:extLst>
          </p:cNvPr>
          <p:cNvSpPr/>
          <p:nvPr/>
        </p:nvSpPr>
        <p:spPr>
          <a:xfrm>
            <a:off x="3972585" y="3152907"/>
            <a:ext cx="2189747" cy="109487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Artificial Intelligence Decision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F32369F5-1539-42E3-B163-30556EF6D777}"/>
              </a:ext>
            </a:extLst>
          </p:cNvPr>
          <p:cNvSpPr/>
          <p:nvPr/>
        </p:nvSpPr>
        <p:spPr>
          <a:xfrm>
            <a:off x="5641903" y="1000224"/>
            <a:ext cx="2765935" cy="1658717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Mining Module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Space Settlement Expands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52DFDA14-176B-442C-8580-340EEE6FB8C7}"/>
              </a:ext>
            </a:extLst>
          </p:cNvPr>
          <p:cNvSpPr/>
          <p:nvPr/>
        </p:nvSpPr>
        <p:spPr>
          <a:xfrm>
            <a:off x="5634991" y="4797451"/>
            <a:ext cx="2765935" cy="1826169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Deflection Module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Space Settlement is Protected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DAEB504-F46C-4769-A51C-E1E8FFE59A9B}"/>
              </a:ext>
            </a:extLst>
          </p:cNvPr>
          <p:cNvSpPr/>
          <p:nvPr/>
        </p:nvSpPr>
        <p:spPr>
          <a:xfrm rot="19543163">
            <a:off x="2694530" y="4551913"/>
            <a:ext cx="1285373" cy="320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C39C255-5F04-4949-82ED-F1A5DC807464}"/>
              </a:ext>
            </a:extLst>
          </p:cNvPr>
          <p:cNvSpPr/>
          <p:nvPr/>
        </p:nvSpPr>
        <p:spPr>
          <a:xfrm rot="2998894">
            <a:off x="2716589" y="2753471"/>
            <a:ext cx="1335656" cy="282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7B577DC0-5D34-47A3-BE24-DB2CEB50C51B}"/>
              </a:ext>
            </a:extLst>
          </p:cNvPr>
          <p:cNvSpPr/>
          <p:nvPr/>
        </p:nvSpPr>
        <p:spPr>
          <a:xfrm rot="2436815">
            <a:off x="6145998" y="4076600"/>
            <a:ext cx="1335656" cy="282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9693A70-B33F-41DE-8527-A9AEEB7E31B8}"/>
              </a:ext>
            </a:extLst>
          </p:cNvPr>
          <p:cNvSpPr/>
          <p:nvPr/>
        </p:nvSpPr>
        <p:spPr>
          <a:xfrm rot="18947809">
            <a:off x="6104984" y="3046416"/>
            <a:ext cx="1335656" cy="282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4B3CAA7-2836-4C98-8419-ADEBA8DEF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64" y="3291102"/>
            <a:ext cx="1307451" cy="10283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46EC41A-E762-482F-8083-EA384B84F466}"/>
              </a:ext>
            </a:extLst>
          </p:cNvPr>
          <p:cNvCxnSpPr>
            <a:cxnSpLocks/>
          </p:cNvCxnSpPr>
          <p:nvPr/>
        </p:nvCxnSpPr>
        <p:spPr>
          <a:xfrm>
            <a:off x="854242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EDA94FB-612D-454C-B09F-CEFB64264375}"/>
              </a:ext>
            </a:extLst>
          </p:cNvPr>
          <p:cNvSpPr/>
          <p:nvPr/>
        </p:nvSpPr>
        <p:spPr>
          <a:xfrm>
            <a:off x="8653473" y="280351"/>
            <a:ext cx="339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200" b="1" dirty="0">
                <a:solidFill>
                  <a:schemeClr val="accent1"/>
                </a:solidFill>
              </a:rPr>
              <a:t>Visual Interpretation</a:t>
            </a:r>
            <a:endParaRPr lang="en-US" sz="4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E3A8B-771A-4CAB-86E4-21EBA05AA521}"/>
              </a:ext>
            </a:extLst>
          </p:cNvPr>
          <p:cNvSpPr txBox="1"/>
          <p:nvPr/>
        </p:nvSpPr>
        <p:spPr>
          <a:xfrm>
            <a:off x="8823418" y="1936946"/>
            <a:ext cx="30526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Orbit 1: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Decision-Making Orbit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Orbit 2: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Parking Orbit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Orbit 3: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Parking Orbit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Orbit 4: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Deflection Orbit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45619-578E-47B3-B6E8-C8441BBE16DC}"/>
              </a:ext>
            </a:extLst>
          </p:cNvPr>
          <p:cNvSpPr txBox="1"/>
          <p:nvPr/>
        </p:nvSpPr>
        <p:spPr>
          <a:xfrm>
            <a:off x="6795460" y="3127068"/>
            <a:ext cx="181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Hazards Index:</a:t>
            </a:r>
          </a:p>
          <a:p>
            <a:r>
              <a:rPr lang="en-US" b="1" dirty="0"/>
              <a:t>      -1 to -4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4EC22E-F97F-4B81-AE3B-93255B873295}"/>
              </a:ext>
            </a:extLst>
          </p:cNvPr>
          <p:cNvSpPr txBox="1"/>
          <p:nvPr/>
        </p:nvSpPr>
        <p:spPr>
          <a:xfrm>
            <a:off x="6902742" y="3887731"/>
            <a:ext cx="181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Hazards Index: </a:t>
            </a:r>
          </a:p>
          <a:p>
            <a:r>
              <a:rPr lang="en-US" b="1" dirty="0"/>
              <a:t>       &gt; 0</a:t>
            </a:r>
          </a:p>
        </p:txBody>
      </p:sp>
    </p:spTree>
    <p:extLst>
      <p:ext uri="{BB962C8B-B14F-4D97-AF65-F5344CB8AC3E}">
        <p14:creationId xmlns:p14="http://schemas.microsoft.com/office/powerpoint/2010/main" val="1773805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3225-A42A-4E5F-9B5C-C6FA852A3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Peek into the Neural Network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F4280-B6A7-4771-8584-E065D9D88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9" t="15965" r="22237" b="50000"/>
          <a:stretch/>
        </p:blipFill>
        <p:spPr>
          <a:xfrm>
            <a:off x="838200" y="1690688"/>
            <a:ext cx="7554651" cy="21777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217F7A-7A75-4DC3-B016-5F212ECE15F1}"/>
              </a:ext>
            </a:extLst>
          </p:cNvPr>
          <p:cNvSpPr txBox="1"/>
          <p:nvPr/>
        </p:nvSpPr>
        <p:spPr>
          <a:xfrm>
            <a:off x="8529851" y="1690688"/>
            <a:ext cx="35484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dirty="0"/>
              <a:t>while True:</a:t>
            </a:r>
          </a:p>
          <a:p>
            <a:r>
              <a:rPr lang="en-CA" sz="900" dirty="0"/>
              <a:t>    q = </a:t>
            </a:r>
            <a:r>
              <a:rPr lang="en-CA" sz="900" dirty="0" err="1"/>
              <a:t>int</a:t>
            </a:r>
            <a:r>
              <a:rPr lang="en-CA" sz="900" dirty="0"/>
              <a:t>(input("what number?: "))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 </a:t>
            </a:r>
          </a:p>
          <a:p>
            <a:r>
              <a:rPr lang="en-CA" sz="900" dirty="0"/>
              <a:t>    if q &lt;= 269 and q &gt;= 253:</a:t>
            </a:r>
          </a:p>
          <a:p>
            <a:r>
              <a:rPr lang="en-CA" sz="900" dirty="0"/>
              <a:t>        print("C4")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 if q &lt;= 252 and q &gt;= 239:</a:t>
            </a:r>
          </a:p>
          <a:p>
            <a:r>
              <a:rPr lang="en-CA" sz="900" dirty="0"/>
              <a:t>        print("B3")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 if q &lt;= 238 and q &gt;= 226:</a:t>
            </a:r>
          </a:p>
          <a:p>
            <a:r>
              <a:rPr lang="en-CA" sz="900" dirty="0"/>
              <a:t>        print("A#3/Bb3")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 if q &lt;= 225 and q &gt;= 213: </a:t>
            </a:r>
          </a:p>
          <a:p>
            <a:r>
              <a:rPr lang="en-CA" sz="900" dirty="0"/>
              <a:t>        print("A3")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 if q &lt;= 212 and q &gt;= 201:</a:t>
            </a:r>
          </a:p>
          <a:p>
            <a:r>
              <a:rPr lang="en-CA" sz="900" dirty="0"/>
              <a:t>        print("G#3/Ab3")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 if q &lt;= 200 and q &gt;= 189:</a:t>
            </a:r>
          </a:p>
          <a:p>
            <a:r>
              <a:rPr lang="en-CA" sz="900" dirty="0"/>
              <a:t>        print("G3")</a:t>
            </a:r>
          </a:p>
          <a:p>
            <a:br>
              <a:rPr lang="en-CA" sz="900" dirty="0"/>
            </a:br>
            <a:endParaRPr lang="en-CA" sz="900" dirty="0"/>
          </a:p>
          <a:p>
            <a:r>
              <a:rPr lang="en-CA" sz="900" dirty="0"/>
              <a:t>    if q &lt;= 188 and q &gt;= 179:</a:t>
            </a:r>
          </a:p>
          <a:p>
            <a:r>
              <a:rPr lang="en-CA" sz="900" dirty="0"/>
              <a:t>        print("F#3/Gb3")</a:t>
            </a:r>
          </a:p>
          <a:p>
            <a:br>
              <a:rPr lang="en-CA" sz="900" dirty="0"/>
            </a:br>
            <a:endParaRPr lang="en-CA" sz="900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50053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13CB-2D56-498A-BE0D-B918EE291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accent1"/>
                </a:solidFill>
              </a:rPr>
              <a:t>Sketches and Diagrams Stage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Planning, Reading and Background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926962-E4D2-4C24-A311-3C1BC8C48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38266" y="1663764"/>
            <a:ext cx="2743429" cy="36746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84A38F-90C7-4E7D-B0D5-82A7C65BD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652" y="1919288"/>
            <a:ext cx="3060086" cy="40987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F9268A-31FF-4AA9-AE0E-E3E56F4CC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008" y="2175510"/>
            <a:ext cx="3990710" cy="297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86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84D01-8698-4478-9EA1-87B75DBA4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" y="239750"/>
            <a:ext cx="10515600" cy="68162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Actual Making, Coding and Testing</a:t>
            </a:r>
          </a:p>
        </p:txBody>
      </p:sp>
      <p:sp>
        <p:nvSpPr>
          <p:cNvPr id="4" name="AutoShape 2" descr="blob:https://www.icloud.com/1a0cb88c-d1f0-4a23-b4b0-7a0e227295b1">
            <a:extLst>
              <a:ext uri="{FF2B5EF4-FFF2-40B4-BE49-F238E27FC236}">
                <a16:creationId xmlns:a16="http://schemas.microsoft.com/office/drawing/2014/main" id="{CAFF03DA-0707-45C0-889C-4994909562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25EAB9-170F-4A56-8B91-7491C920A9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5" t="6841" r="8818" b="12052"/>
          <a:stretch/>
        </p:blipFill>
        <p:spPr>
          <a:xfrm rot="5400000">
            <a:off x="4764672" y="1126611"/>
            <a:ext cx="2322096" cy="2322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EF31BB-7E26-4F44-9920-B26623B98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585" y="3939044"/>
            <a:ext cx="3491054" cy="26075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1FA0E6-B0AF-4C1F-AE72-F5562864B1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55" y="1046748"/>
            <a:ext cx="3765407" cy="28124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33DFE9-1A8F-4E53-A942-EBEA6709D8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580" y="881441"/>
            <a:ext cx="3765407" cy="28124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B0F2F1-9A70-43AA-8C10-5EA4F78D44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823" y="3859182"/>
            <a:ext cx="3860977" cy="288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82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C1C8A-DFF2-47A5-89AD-43C00F9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CA" b="1" u="sng" dirty="0">
                <a:solidFill>
                  <a:srgbClr val="0070C0"/>
                </a:solidFill>
              </a:rPr>
              <a:t>Demo</a:t>
            </a:r>
          </a:p>
        </p:txBody>
      </p:sp>
      <p:pic>
        <p:nvPicPr>
          <p:cNvPr id="2050" name="Picture 2" descr="Display with glow.JPG">
            <a:extLst>
              <a:ext uri="{FF2B5EF4-FFF2-40B4-BE49-F238E27FC236}">
                <a16:creationId xmlns:a16="http://schemas.microsoft.com/office/drawing/2014/main" id="{A19428BA-CAE9-43A8-B70B-03777D4CB4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325" y="1325563"/>
            <a:ext cx="3936276" cy="531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135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5C8A4-BF5E-49D6-8057-28C9E715B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R</a:t>
            </a:r>
            <a:r>
              <a:rPr lang="en-CA" dirty="0"/>
              <a:t>eal-time near-earth-</a:t>
            </a:r>
            <a:r>
              <a:rPr lang="en-CA" b="1" dirty="0"/>
              <a:t>O</a:t>
            </a:r>
            <a:r>
              <a:rPr lang="en-CA" dirty="0"/>
              <a:t>bject </a:t>
            </a:r>
            <a:r>
              <a:rPr lang="en-CA" b="1" dirty="0"/>
              <a:t>D</a:t>
            </a:r>
            <a:r>
              <a:rPr lang="en-CA" dirty="0"/>
              <a:t>etection with </a:t>
            </a:r>
            <a:r>
              <a:rPr lang="en-CA" b="1" dirty="0"/>
              <a:t>I</a:t>
            </a:r>
            <a:r>
              <a:rPr lang="en-CA" dirty="0"/>
              <a:t>ntelligent </a:t>
            </a:r>
            <a:r>
              <a:rPr lang="en-CA" b="1" dirty="0"/>
              <a:t>N</a:t>
            </a:r>
            <a:r>
              <a:rPr lang="en-CA" dirty="0"/>
              <a:t>eural-nets: </a:t>
            </a:r>
            <a:r>
              <a:rPr lang="en-CA" b="1" dirty="0"/>
              <a:t>R.O.D.I.N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AF14-5F08-4043-91CA-CF22D32F4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CA" dirty="0"/>
          </a:p>
          <a:p>
            <a:r>
              <a:rPr lang="en-CA" dirty="0"/>
              <a:t>Better Neural Networks using TensorFlow Framework</a:t>
            </a:r>
          </a:p>
          <a:p>
            <a:endParaRPr lang="en-CA" dirty="0"/>
          </a:p>
          <a:p>
            <a:r>
              <a:rPr lang="en-CA" dirty="0"/>
              <a:t>Live data and predictions</a:t>
            </a:r>
          </a:p>
          <a:p>
            <a:endParaRPr lang="en-CA" dirty="0"/>
          </a:p>
          <a:p>
            <a:r>
              <a:rPr lang="en-CA" dirty="0"/>
              <a:t>Suggestion for Asteroid Deflection methods</a:t>
            </a:r>
          </a:p>
          <a:p>
            <a:endParaRPr lang="en-CA" dirty="0"/>
          </a:p>
          <a:p>
            <a:r>
              <a:rPr lang="en-CA" dirty="0"/>
              <a:t>Use V.R technology to better understand the asteroids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9764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data:image/png;base64,iVBORw0KGgoAAAANSUhEUgAABkAAAALQCAYAAADIJbz3AAAgAElEQVR4XuzdB5SsVZn18b1RJIhkUQRBchTJIjCACRmVoEgSMaGgqGNCDGPEHBjnkxEVHHFAUVBQchJJAgqIIJIzSpAsQYLC/tbR92qD996u6q7whv+7Vi9nqBOe53dqQXc9dc6xeBBAAAEEEEAAAQQQQAABBBBAAAEEEEAAAQQQQACBlgm4Zfl0Jp0ky0k6VtLrbJ/fmcRJFAEEEEAAAQQQQAABBBBAAAEEEEAAAQQQQACBHgQogPSAVNcmST4i6f/ZfqCuMRIXAggggAACCCCAAAIIIIAAAggggAACCPQvkGRpSavYPqH/3vRAAIEiQAGE9wECCCCAAAIIIIBAXwJJNrJ9Vl+daIwAAggggAACCCDQaIEkr5Z0s+1fNjqRBgWfZHtJG9p+T4PCJlQEaiVAAaRWy0EwCCCAAAIIIIBAvQWSbCDp2bZ/VO9Iia4XgSS7SXqnpPfaPqWXPrRBAAEEEEAAgW4KJFnL9m+6mf1os04yn6R9JB1IwWm09szWPgEKIO1bUzJCAAEEEECglgJJDpJ0te29axkgQbVaIMkCkua3/ftWJ9pnckk+Lemjkl5v++A+u9McAQQQQAABBBBAYAgCSdaUVIpNu9r+zhCmYEgExiKQ5DW2fzzKySmAjFKbuRBAAAEEEOioQJKFJd0p6WTbm3eUgbTHKFDdnbaE7XeMMYxaTp1kZduX1zI4gkIAAQQQQAABBDoqkGQh23d3NH3SbqlAktfaPmSU6VEAGaU2cyGAAAIIINBhgSTPlnS77Yc6zEDqCCCAAAIIIIAAAggggAACCCAwIgEKICOCZhoEEEAAAQQQQAABBBBAAAEEEEAAAQQQQAABBBAYnQAFkNFZMxMCCCCAAAIIINA4gSTL2766cYETMAIIIIAAAggggAACCCCAQOcFKIB0/i0AAAIIIIAAAgi0QSDJx0oetsul1gN7krxN0m9tnz2wQRkIgR4EkqwiaTnbx/TQnCYIIIAAAggggAACCCCAwL8IUADhTYEAAggggAACCLRAIMkRkmJ72xakQwoIKMlHJW1le304EEAAAQQQQAABBBBAAIGpCFAAmYoafRBAAAEEEEAAAQQQQGDoAkmeZPvRoU/EBAgggAACCCCAAAIIINBKAQogrVxWkkIAAQQQQAABBBBAAAEEEEAAAQQQQAABBBBAoNsCFEC6vf5kjwACCCCAAAIIIIAAAggggMAsBZLMKWlPSYfZvgYqBBBAAAEEEECgSQIUQJq0WsSKAAIIIIAAAggggAACCCCAwAgFkrxc0rGS3mv7v0c4NVMhgAACCCCAAALTFqAAMm1CBmiqQJJVJN1q++6m5kDcCCCAAAIIIIAAAggggMCwBZK8xPbPhj0P4yOAAAIIIIAAAoMWoAAyaFHGa4xAku9Kutj2PnUPOoltp+5xEh8CCCCAAAIIIIAAAggggAACCCCAAAIINFMgyeK2b5ks+iTb2P7pZO3q8HpnCiBJviLpliZ82F2HNwYx1EcgyRaS5m7Kv1TqI0ckCCCAAAIIIIAAAggggAACCCCAAAIIINCLQJI9JH1d0htt/9+s+iRZWNJNkl5juxyTWeunEwWQJHNJukfS+bb/rdYrQnAIzEQgyRy2HwMHAQQQQAABBBBAAAEEEEAAAQQQQAABBBAYtECSHSR9XNIHbR8zu/GTLGD7T4OOYRjjdaIAUuCSLFWKILbvHQYkYyKAAAIIIIAAAggggAACCCCAAAIIIIAAAggggEB9BDpTAKkPOZEggAACCCCAAAIIIIAAAgiMUyDJ8ravHmcMzI0AAghMFEiyqu1LUUEAAQQQGKwABZDBejIaAggggAACCCCAAAIIIIBAxwSSLGn7Dx1Lm3QRaLVAkoVs3z2KJJMsIelMSevbvmMUczIHAggg0BUBCiBdWWnyRAABBBBAAAEEEEAAAQQQGLhAkkUkfUTSl23fOvAJGBABBEYukGRFSbva/uCoJk8yt+2HRjUf8yCAAAJdEaAA0pWVJk8EEEAAAQQQQAABBBBAAIGhCCSZx/aDQxmcQRFAYCwCSeazff9YJmdSBBBAAIGBCVAAGRglAyGAAAIIIIAAAggggAACCCCAAAIIIIAAAggggEBdBCiA1GUliAMBBBBAAAEEEEAAAQQQQAABBBBAAAEEEEAAAQQGJkABZGCU4xkoyZ6SHrX91fFEwKwIIIAAAgh0WyDJNpL+ZPvUbkuQPQIIIIAAAggggAACCCCAAAL1EqAAUq/16CuaJE+TdI+kctbsIrYf7msAGiOAQGcFkmxo++zOApA4AggggAACCCCAAAIIIIAAAggggEDrBSiANHyJk+xU7QA5rOGpED4CCIxIIMkbJR0o6cW2fz6iaZkGAQQQQAABBBBAAAEEEEAAAQQQQACBkQpQABkpN5MhgAAC4xdIspCknWzvN/5oiAABBGYIJCm/l73f9ldQQQABBBBAAAEEEEAAAQQQQACB6QtQAJm+ISMg0BqBJIvbvqU1CZEIAggg0DCBJHtQnGzYohHuSASSrC3pKEm72z52JJMyCQIIDEUgySskXWv7sqFMwKAIIIAAAggggMAEAQogvB0QQOBvAknmknSNpNfZPg0WBBBAAAEEEECgLgJJlpRUdkd92fav6xIXcSCAQP8CSZa3fXX/PdvVI8kStm9qV1ZkgwACCLRDIMn8knax/fV2ZNTtLCiAdHv9yR6BxwkkWdH2lbAggAACCCCAQPsFkpwp6X7b/97+bMkQAQQQqJdAktUk/cn2H+oVGdEggAACCBSBJNvZ/hEazRegANL8NSQDBBBAAAEEEEAAAQT6FkjyVUkP2/5Q353pgAACfQkkWU/S5bbv66sjjRFAAAEEEEAAAQSmJUABZFp8dEYAAQQQQAABBBBAAAEEEEBg9gJJzpH0Y9v7YIUAAggggAACCCAwOgEKIKOzZiYEEEAAAQQQQAABBBBAAIEOCiRZwPafOpg6KSOAAAIIIIAAAmMVoAAyVv7uTZ5kOdvlom0eBBBAAAEEEEAAAQQQQKA2AkkWs31bbQIiEAQQQAABBBBAAIFpC1AAmTYhA/QjkORsSR+xfVo//WiLAAIIIIBAVwSSbC9pLtsHdyVn8kQAAQTGLZDkh5J2kLQgOzXGvRrMjwACCCCAAAIIDE6AAsjgLBmpB4Ek89r+cw9NaYIAAggggEAnBZK8U9Lctr/SSQCSRgABBMYgkOQ9kla1vdsYpmdKBBAYoUCSOSV9V9KJtg8a4dRMhQACCCAwBgEKIGNAZ0oEEEAAAQQQQAABBBBAAAEEEEAAgdELJFle0lWSvmx7r9FHwIwIIIAAAqMUoAAySm3mQgABBBBAAAEEEEAAAQQQQAABBBAYqwB3/oyVn8kRQACBkQpQABkpN5MhgAACCCCAAALdFEiytO0bupk9WSOAAAIIIIAAAggggAACCIxDgALIONSZEwEEEEAAAQQQ6JBAkhUlbWP7Sx1Km1QRQAABBBBAAAEEEEAAAQTGLEABZMwLwPQIIIAAAggggEAXBMp527av7kKu5IgAAggggAACCCCAAAIIIFAPAQog9VgHomiwQJL5bd/b4BQIHQEEEEAAAQQQQAABBBAYmkCSt9v+xtAmYGAEEEAAAQQQQGAWAhRAeGsgMA2BJF+WtLPtZ01jGLoigAACCCCAAAIIIIAAAq0VSLKV7aNamyCJIYAAAghMKsCO8EmJaDAkAQogQ4Jl2G4IJNlU0iq2v9mNjMkSAQQQQAABBBBAAAEEEECgqwJJ5rb9UFfzJ28EEJiaQJLFJd1r+4GpjUAvBKYuQAFk6nb0RAABBBBAAAEEEEAAAQQQQAABBDohkGRFSZdJOtr2Np1ImiQRQAABBBovQAGk8UtIAggggAACCCCAAAIIIIAAAggggMBwBaoCyOWSjqIAMlxrRkcAAQQQGJwABZDBWTISAgiMSSDJkpJ+KGlz238eUxhMiwACCCCAAAIIDEwgyUa2zxrYgAyEAAIIDEAgyTy2HxzAUAyBAAIIIIDASAQogIyEmUkQQGDYAknWtH3hsOdh/G4JlHt+bJ/erazJFgEEEEBg3AJJniOp/G7z03HHwvwIIIAAAggggAACCDRZgAJIk1eP2BFAAAEEhiaQZAFJn5X0btuPDm0iBkYAAQQQQAABBBBorECShSQdJ2kv22c2NhECRwABBBBAoKUCFEBaurCkhQACCCCAAAIIIIAAAggggAACwxdI8iVJ37R97fBnYwYEEEBgdAJJXi/pfttHjG5WZkJgsAIUQAbryWgIIIAAAg0XSLKF7RMangbhI4AAAggggAACtRRI8nJJD9o+tZYBEhQCCCCAAAIItEqAAkirlpNkEEAAAQSmI5DkqZLKXTI72z53OmPRFwEEEEAAAQQQQOBfBZIcL+mPtt+IDwIIIIAAAghMTSDJcravmVrvbvWiANKt9SZbBBBAAIFJBJLYdoBCAAEEEEAAAQQQGLwAv2sN3rTOIyZ5mu376hwjsSGAAAJNE0iyoKQrJW3A8YuTrx4FkMmNaIEAAggggAACCCCAAAIIIIAAAggg0KdAkk0lPWz7l312pTkCCCCAwGwEksxv+16QJhegADK5ES0Q6EsgyeKS3inpe7Yv66szjRFAAAEEEEAAAQQQQAABBBBAAAEEEEAAAQQGIkABZCCMDILAPwWS7CLpIEl72t4HGwQQQAABBBBAAAEEEEAAAQQQQAABBBBAAIHRC1AAGb05M3ZAIMmWto/uQKqkiAACCCCAAAItFSjHltg+vaXpkRYCCCCAAAIIIIAAAgh0QIACSAcWmRQRQAABBBBAAAEEEOhXIMnWkn5m+4F++9IeAQQQQAABBBBAAAEEEKiDAAWQOqwCMSCAAAIIIIAAAggggAACCCCAQCMFkuwm6RDb9zcyAYJGAAEEEECgxQIUQFq8uKSGAAIIIIAAAggggAACCCCAAALDFUiyn6Sv2b58uDMxOgIIIIAAAgj0K0ABZBZiSb4h6Q7bH+sXlfYIIIAAAggggAACCCCAAAIIIIAAAs0USPJ2SWfa/l0zMyBqBBBAYHACSbawfcLgRhztSBRAZl0AOUXSH2y/YbRLwmwIIIAAAggggAACCCCAAAIIIIAAAuMQSLKlpKMkfcv228YRA3MigAACdRFI8jRJr7T9g7rE1G8cFED6FaM9Ai0SSPIsSeW82v1s39ai1EgFAQQaLpBkbdsXNDwNwkcAAQQQGLFAkvklbdjkbymOmIzpEEBgJgJJPijpVNvnAoQAAggg0GwBCiDNXj+iR2DaAkmWsX3dtAdiAAQQQAABBBBAAAEExiyQZL6qAHLSmENhegQQQAABBBBAAIEaCFAAqcEiEAICCCCAAAIIIIAAAggggAACCCCAAAIIIIAAAggMVoACyGA9GQ0BBBBAAAEEEEAAgU4IJFnC9k2dSJYkEUAAAQQQQAABBBBAoJECFEAauWwEjQACCCCAAAIIIIDA+ASSzFtdELud7btHFUmSZ0payfbpo5qTeRBAAAEEpCSHSrrR9gfwQAABBBBAoEkCFECatFrEigACCCCAAAIIIIBATQSSzGH7sVGHk2RV25eOel7mQwABBLoskGQtSffavqbLDuSOAAIIINA8AQogzVuz2UacZH3b57Ysrc6mk2RN2xd2FoDEEUAAAQQQQAABBBBAAAEEEEAAAQQQQACBKQpQAJkiXB27JVlU0iskHWb7wTrGSEz9CSTZVdKZtq/sryetEUAAAQQQQAABBBBAAAEEEEAAAQQQQACBbgtQAGno+ifZUdLVts9vaAqEjQACCCCAAAIIIIAAAggggAACCCCAAAIItEIgyZPLl9NtH9mKhFqSBAWQhi5kkhVsX9XQ8AkbAQQQQGCKAkl+KOl029+Y4hB0QwABBBBAAAEEEEAAAQQQQACBAQskWVvSm2y/a8BDM9w0BCiATAOPrqMTSPJc2xePbkZmQgABBOopkGQlSdfZfqSeERIVAggggAACCCCAAAIIIIAAAgggUA8BCiD1WAeimI1Akjklfa782L4bLAQQQAABBBBAAAEEEEAAAQQQQAABBBBAAAEEJhOgADKZEK8jgAACCCCAAAIItEqgOpv3DEm7s8O0VUtLMggggAACCCCAAAIIIIDA4wQogPCGQKAHgSSrSDpQ0vds/08PXWiCAAIIIIAAAjUWSLK57ZNqHCKhSUqyhaQvSXqZ7VtAQQABBBBAAAEEEEAAAQT6EaAA0o8WbTsrkGQzSadK+ortD3QWgsQRQACBlgkkWZwPVVu2qKTTKoEka0h6u6R32n60VcmRDAIIIIAAAgg0RiDJcravaUzABIoAAv8QoADCmwGBHgWSLGX7xh6b0wwBBBBAoOYCSV4u6VW231rzUAkPAQQQQAABBEYskGRnST+k+DpieKZDoIYC1RcyVrF9aA3DIyQEEJhEgAIIbxEEEEAAAQQQQAABBBBAAAEEEECgEkhSPis5XdJetn8JDAIIIIAAAgg0V4ACSHPXjsgRQAABBBBAAAEEEEAAAQQQQAABBBBAAAEEEEBgFgIUQHhrIIAAAggggAACCCCAAAIIIIAAAggggAACCCCAQOsEKIC0bklJCAEEEEAAAQQQQAABBBBAAAEEEEAAAQQQQAABBCiA8B5AAAEEEEAAAQQQQAABBBBAAAEEEEAAAQQQQACB1glQAGndkpIQAggggAACCCCAAAIIIIAAAggggAACCCCAAAIIUADhPYAAAggggAACCCCAAAIIIIAAAggggAACCCCAAAKtE6AA0rolJSEEEEAAgSYKJFlf0jy2T29i/MSMAAIIIIAAAggggAACCCCAAAII1E2AAkjdVoR4EEAAAQQ6K5DkebYv6iwAiSOAAAIIIIAAAggggAACCCCAAAIDFKAAMkBMhkIAAQQQQAABBBBAAAEEEEAAAQQQQACB9gkk2dr2ke3LjIwQaLcABZB2ry/ZIYAAAggggAACCCCAAAIIIIAAAggggMA0BJLMJ2kP21+axjB0RQCBMQhQABkDOlMigAACCCCAAAIIIIAAAggggAACCCCAAAIIIIDAcAUogAzXl9ERQAABBBBAAAEEEEAAAQQQQAABBBBAAAEEEEBgDAIUQEaMnmRp2zeMeFqmQ2AgAuX9K8m2rx/IgAyCAAIIIIAAAggggAACCCCAAAIIIIAAAggMSYACyJBgZzZsknkl3SjpbbZ/PMKpmWrMAkleU9be9rljDmVa0ydZynZ5D/MggAACCCCAAAIIIFArgSQ72/5+rYIiGAQQQAABBBBAAIGxClAAGTF/knVs/3rE0zLdmAWSbGz7F2MOg+kRQAABBBBonUCSOWw/1rrESAgBBPoSSLKopCMlvd72NX11pjECCCCAAAIIIDALgSTzS1rE9nUgNVOAAkgz142oEUAAAQQQQACBzgskeZKkCyXtYPvSzoMAgAACCCCAAAIIIIAAAgMVSLKZpLlsnzjQgRlsZAIUQEZGzUQIIIAAAggggAACgxZI8lzbFw96XMZDAAEEEEAAAQQQQAABBBBovgAFkOavIRkggEAPAknWlbS97b16aE4TBBBAAAEEEEAAAQQQQAABBBBAAAEEEBihQJK3SDrB9h8GNS0FkEFJMg4CCNReIMlitm+rfaAEiAACCCCAAAIIIIAAAggggAACCCCAQMcEkhwi6X9tnzKo1CmADEqScRBAAAEEEEAAAQQQQAABBBBAAAEEEEAAAQQQQKA2AhRAarMUBIIAAggggMDwBJLMKelbkn5mu3yjggcBBBBAAAEEEEAAAQQQQAABBBBotQAFkFYvL8khgAACCCDwd4FyUbSk30r6uu134oJA1wSSvE/SUbav7lru5IsAAggggAACCCCAAAIIdFWAAkhXV568EUAAAQQ6J5BkFduXdS5xEkbg70XAnavL9O4EBAEEEEAAAQQQQAABBBBAoBsCFEC6sc5kiQACCCCAAAIIIIAAAggggAACCCCAAAIIIIBApwQogHRquUkWAQQQQAABBBBAoCsCSXaRZNsHdSVn8kQAAQQQQAABBBBAAAEEJgpQAOH9gAACCDRYIMkSkh6zfUuD0yB0BBBAAAEEEEAAAQQQQAABBBBAAAEEBi5AAWTgpAyIAAIIjE4gyRWSHrFdLrjmQQABBBBAAAEEEEAAAQQQQAABBBBAAIFKgAIIbwUEEECgwQJJ3ivpUdtfa3AahI4AAggggAACCCCAAAIIIIAAAggggMDABSiADJyUARFAAAEEEEAAAQQQQAABBBBAAAEEEEAAAQQQQGDcAhRAxr0CzI8AAggggAACCCCAAAIIIIAAAggggAACCCCAAAIDF6AAMnDS/gZMsq6kn0j6rO1v9teb1ggggAACCCCAQHsEkrxb0jG2r2lPVmSCAAIIIIAAAggggAACCCAwLgEKIOOSr+ZNsrakH0n6ou39xxwO0yOAAAIIIFALgSRb2z6yFsG0JIgka0pa2/Z36ppSkhVsX1XX+IgLAQQQQAABBBBAAAEEEECgWQIUQJq1XkSLAAIIIIAAAghMWSDJs2zfPOUB6IgAAggggAACCCCAAAIIIIBAgwQogDRosQgVAQQQQAABBBBAAAEEEEAAAQQQQAABBBBAAAEEehOgANKbE60QQAABBDoukGRZSe+w/f6OU5A+AggggAACCCCAAAKdEUiylKTtJR1s+4+dSZxEEUAAgZYIUABpyUKSBgIIIIDAcAWSPFnSa20fNNyZGB0BBBBAAAEEEEAAAQTqJJBkRdtX1ikmYkEAAQQQ6E2AAkhvTrRCAAEEEEAAAQQQQAABBBBAAAEEEEAAAQQQQACBBglQAGnQYhEqAggggAACCCCAAAIIIIAAAggggAACdRFI8gJJC9s+ti4xEQcCCCAwUYACCO8HBBBAAAEEEEAAAQQQQAABBBBAoAeBJB+UdKHtE3toThMEWi+Q5G2SnmH7U61PlgQRQKCRAp0rgCR5i6R1bZd/QfMggAACCCCAAAIIIIAAAggggAACkwokWUfS+ZKOsL3tpB1ogAACCCCAAAJjF+hiAeSlkla2ve/Y9QkAAQQQQAABBBBAAAEEEEAAAQQaI5DktZIusX1RY4ImUAQQQAABBDos0LkCSIfXmtQRQAABBBBAAAEEEEAAAQR6EEjyLUnfsf2rHprTBAEEEEAAAQQQQKCmAhRAarowhIUAAggggAACCCCAAAIIIDB6gSTzSzpH0gG2/3v0ETAjAggggAACCCCAwKAEKIAMSrJh4yR5qqQ9uaSqYQtHuAgggAACCCCAAAIIIDB0gervpe0lHW37jqFPyAQIIIAAAgggMG2BJLtIOtn2rdMejAFaI0ABpDVL2X8iSd5q+4D+e9IDAQQQQAABBBBAAAEEEGi3QJLVJD3H9rHtzpTsEEAAAQQQaL5AkoUk3S5pN9vfaX5GZDAoAQogg5JkHAQQQAABBFoikGQj22e1JB3SQAABBBBAYMoCSV4u6Ubbv5vyIHREAAEEEEAAgZEIJFnE9p0jmYxJGiNAAaQxS0WgCCCAAAIIDF8gyaKSPmn7ncOfjRkQQAABBBCot0D138WtJB1m+/56R0t0CCCAAAJ1FEiyru3z6xgbMSHQBQEKIF1YZXJEAAEEEEAAAQQQQAABBBCYkkCSdSQtaPuUKQ1AJwQQQACBzgokeb6kwyUtZ/vhzkKQeGMEkuxg+9DGBNxDoBRAekCiCQIIIIAAAggggAACCCCAQHcFkmwr6ULb13RXgcwRQAABBKYikGRe23+eSl/6IDBqgSRvlHSQ7cdGPfew5qMAMixZxkUAAQSGJJBkjjb9h2hITAyLAAII1FogybK2rx1XkOW/JZJWtn3puGJgXgTGJZBkb0n/a/uGXmNIsqSkTSQdavvRXvvRDgEEEEAAAQQQQGC8AhRAxuvP7AgggEBfAknmlFQ+rHqd7V/11ZnGCCCAAAK1EUjyBkkX275gHEFVHwDvLmlJ238ZRwzMicC4BJI8W9IWkk60fWOvcSTZWNJjts/utQ/tEEAAAQQQQAABBMYrQAFkvP7MjgACCPQtkGQT22f03ZEOCCCAAAIIVAJJniFpVdungoJAFwWSLFUVQY63/fteDKovomwv6VTbN/fShzYIIIAAAggggAAC4xWgADJef2ZHAAEEEEAAAQQQQAABBBAYg0CSpSVtLqkUQf7QSwhJVpC0uu2f9NKeNggggAACCCCAAALjFaAAMl7/zs2eZCtJ/1X90fBQ5wBIGAEEEEAAgSkIJFnf9rlT6EoXBBBAAIHZCCR5jqSXVEWQm3rBSlLa3zWuI+x6iZE2CCCAAAIIIIAAAn8XoADCO2GkAkkWk7SN7f1HOjGTIYAAAggg0FCBJJtKWtD2kQ1NgbARQACBWgskWUbSi6oiyKRHWyWZX1I5CusI23fVOjmCQwABBBBAAAEEOi5AAaTjbwDSRwABBBBAAAEEEEAAAQS6LpBkWUmbVUWQWybzSPJcSUvaPn6ytryOAAIIIIAAAgggMD4BCiDjs2dmBBBAAAEEEEAAAQQQQACBmggkWU7SJlUR5NbJwkqypaSrbV82WVteRwABBBBAAAEEEBiPAAWQ8bgzKwIIIIAAAggggEADBZIsYvvOBoZOyAgg0INAkuUlbVwVQf44uy7V8b4vl3So7Qd7GJ4mCCCAAAIIIIAAAiMWoAAyYnCmQwABBBBAAAEEEGimQJLFJZ0laQ3b9zczC6JGAIHJBJKsIGnDqghy2yRFkPUlzWv7tMnG5XUEEEAAAQQQQACB0QtQABm9OTMigAACCCCAAAIINFQgyUK2725o+ISNAAI9ClRFkBdURZDbJymCbCfpfNvX9Tg8zRBAAAEEEEAAAQRGJEABZETQTIMAAggggAACCCCAAAIIINAcgSQrSnp+VQS5Y1aRJ1la0gaSDrOd5mRIpAgggAACCCCAQPsFKIC0f43JEAEEEEAAAQQQQAABBBBAYAoCSVaStF5VBJnl/UdlL/sAACAASURBVD9JyuXpj9j+5RSmoQsCCCCAAAIIIIDAkAQogAwJlmERQAABBBBAAAEEEEAAAQSaL5BkZUnrSDrB9kyLIEnmlrS9pJNs3zqMrJOUv99XtH3FMMZnTAQQQAABBBBAoI0CnSyAJJlT0tK2r27jopITAggggAACCCAwmUCS5STtZ/tlk7XldQQQQKDrAklWkbRWVQS5a2Ye1W6RlW0fOQyvJJtJ2sr2+4YxPmMigAACCCCAAAJtFOhqAeQQSTtJWsz2bC+0a+OikxMCCCCAAAIIIFAEkqxl+zdoIIAAAghMLpBkVUnPq4ogd8+iCFKKyrfavmjyEftrkWRTSXfYvqS/nrRGAAEEEEAAAQS6K9DVAsgukla3/cHuLj2Zz+IPlhdJmsf2sQghgAACCCCAAAIIIIAAAhMFkqwm6blVEeSeJ+okWbA6CqtciP4vr09HM8nrJR1h+/7pjFP6JllG0u6Svs3JCNPVpD8CCCCAAAII1FmgkwWQOi8IsY1XIMk1kpaUtLDtB8YbDbMjgAACCCCAAAIIIIBA3QSSrC6pFELKnSB/mkkRZM3qtIGTBhV7kvI3yjqDOl4ryackfVzS221/c1BxMg4CCCCAAAIIIFA3AQogdVsR4hmrQJJdJc1re9+xBsLkCCCAAAIIIIAAAgggUFuBJGUXSLkXpBRB7p1JEWRrSZcP6sLyJBtJesD2hdNFSbKJpLJT5Um2fzLd8brQP8m3Jf3F9tu7kC85IoAAAggg0CYBCiBtWk1yQWAAAkk2KFvrJX3G9n4DGJIhEEAAAQQQQAABBBBonUCSNSStVBVB7puYYJLFJb1EUjkK6+HpJp/ktZKOtz3Tu0d6GT/JfJLKRer32T69lz60+btAkvUkvblaz1NxQQABBBBAAIHmCFAAac5aEWlHBZJsK+kc2zePgqD65f5QSV+0/a1RzMkcCCCAAAIIIIDA7ATKh8m2b0EJgboJJCmXoq9YFScedzdH9cWip9g+YzpxJ3mmpI1sHz7VcZI8S9ILJV1q+zdTHafL/ZKsLWlHSYcMYidOly3JHQEEEEAAgVEKUAAZgXb1y+Zctq8bwXRM0TKBst3d9lktS4t0EEAAAQQQQACBngSSvE/Sf0p61iC+Sd/TpDRCoA+BJOXOj+WrIsg/7hFMUv7e3kHS2bZv7GPIxzVN8nxJj9o+fypjJClHdW0o6VTb105lDPr8XSDJFuUuFknHUgThXYEAAggggEAzBCiAjGCdkhxQzli1vd0IpmMKBFonUHal2D6vdYmREAIIIIBATwJJ5pJ0sKTf2d67p040ao1A9WWi53NXQWuWtJWJJFlL0rJVEeTPM5JMsoykdW3/aKqJJ9m+Kl7c3u8YVfHk2ZJOs31Hv/1p/3iBJE+WVI4jm1/SmbYvwggBBBBAAAEE6i1AAWQE65Ok/HJUtj7zC+cIvJmiXQJJFpVUdk9tzB8Y7VpbskEAAQR6Fag+WLxA0nm21++1H+0QQACBUQpURyQ9pyqCPDihCFKOnrp/Kl/oqX4XfrHtckRtz0+SOasjr0qfsvPjLz13puFsBaqi7JaSSqHrt/yNwhsGAQQQQACB6QkkeYWk26byu1IvM1MA6UWJNgggMFaBJGUH1T1jDYLJEUAAAQTGKpDkxZJ+b/vKsQbC5AgggMBsBJKU45GWqoogD5WmSeaVVHZxHGf7tn4Aq/HmtP3LXvtVRZNy2Xn5d+aveu1Hu94FqsJ8KXaVHSFX2P5t771piQACCCCAAAITBZKsZPuKYalQABmWLOMigAACCCCAAAIdEkjyZkl7StrN9i86lDqpIoAAAo8TSLKupCWrIsjDVRFk1XJElu1j+uFK8mpJ59i+pZd+ScoxXGXHSbl35LJe+tBmagLVfSDl4vtywfzlFEGm5kgvBBBAAAEEhi1AAWTYwoyPAAIIIIAAAgh0QKC6qHofSa+wfVwHUiZFBBBAYJYC5Q676oPx420/UhVB/l3SH2xf3AtdkgUkvdL293tsX+4hKYWWcuTVzb30oc3UBZI8TdLfClSS1pR0Wa9rO/VZ6YnA+ASSPI8j38bnz8wIIDB1AQogU7ejJwIIIIAAAggggMAEAY4s5O2AAAII/FMgSbmz6JnVTpC/JFlE0jaSDrN932RWSdYol233sqsuyaaSygfy5bLzsiuBZwQCSZaTVI49O1nS5pIupQgyAnimGItAkgMlfWGYx9SMJTEmRQCB1gtQAGn9EpMgAgggMHyBchkk3zQcvjMzIIAAAggggECzBJI8X9JiVRHkr9VF6Qvb/tlkmSQpF21faPv3s2pb7UIo9338yfYZk43J64MXSLKhpHLp/IWStqAIMnhjRkQAgXYLJPmwpP1t39nuTMluXAIUQMYlz7wIIIBAiwSSnCjp0718Q7FFaZMKAggggAACCCAwqUCSDSQtWhVBHq3u9fit7atnU9h4qqTtbH93Nm2WqO77uJhjaSZdhqE2SPKqcgSWpHJXSymCXGL7d0OdlMERQACBlggk+R9J+9i+riUpdT6NcieZ7WvrAkEBpC4rQRwIIIBAgwWSzGv7zw1OgdARQAABBBBAAIGhCSR5gaSFSxFE0uKSyq6NchTWX2Y2aZJyl8czbJ86m9dLYaXc98EHRkNbud4GTlJ2+Wwl6XBJqYogv6MI0psfrRBAAAEE2iNQHQ9Zfn9ZxfYDdciMAkgdVoEYEEAAAQQQQAABBBBAAAEEWi1QFUEWqoog5dgk2T5rFgWOcmH6FTP79mS1o6Ts/ijFj7tajdag5JKsLmkZ20eXO7GqIkjZnXNJg9IgVAQQQAABBKYtkGS+Ot1JRgFk2kvKAAgggAACCCCAAAIIIIAAAghMLlDdF7GApHIHyHaSzrD9h4k9k8wlaRdJB9p+dMZrSZ5SHXn1WFX8+OvkM9JilAJJXizpPtvnVkWQUsgqx51RBBnlQjAXAggggAACEwQogPB2QAABBBBAAAEEEEAAAQQQQGBEAkk2kvQ0SeUOkDVsH/GEAsiKkpa2ffKE4sfTq2Ozbigfro8oVKbpUyDJ3JJeLeks2zckKTt+yp0gFEH6tKQ5AggMTiDJSpIend3dU4ObrV4jlS8V2H64XlERzagFKICMWrwh8yWZX9Jjddqu1BA6wkQAAQQQQAABBBBAAAEEZiuQZGNJ5aLzsovjHtu/nlDseKmkUui4svyz6iztF0r6he3Loa23QJKlJZX1Pdz2Q1URpOwEudD2pfWOnugQQKCtAkkW7uKxiUlKEfoR2z9v69qS1+QCFEAmN+pkiyT/UVWHv95JAJJGAAEEEEAAAQQQQAABBIYokOTfqovRF5X0U9t3JnmSpDdJOrh8YzXJ2pJWro68umWI4TD0AAWSrCdpAdvlqLNSxFq42glCEWSAzgyFAAIIIIBALwIUQHpRog0CCCCAAAIIIIAAAggggAACAxZIsomkcjTJTbaPS7Js+f9tH59ks2qXyGm2Hxjw1Aw3ZIEkr6x28lz8hCLIb2xfNuTpGR4BBBBAAAEEKgEKILwVEEBgWgJJVrB91bQGoTMCCCCAAAIIIIAAAh0VSLJpdWTSTyQ9Q1Ipdiwu6S7bZ3aUpfFpV0dflftAjrZ924QiSDkO6wKKII1fYhJAAAEEEGiIAAWQhiwUYSJQR4Ekb5F0gKQNbZ9TxxiJCQEEEEAAAQQQQACBugsk2ab8Tl3dCXKtpHNt/7bucRPf7AWSlOPLVp140X2SRarjsH7NnS68gxBAAAEEEBi+AAWQ4RszAwKtFUhStuvvLOlTth9tbaIkhgACCCCAAAIIIIDAkAWSXCBpDUmr88H4kLFHOHx1zNmjts+aMW1VBCk7Qc5nrUe4GEyFAAIIINBJAQognVx2kkYAAQQQQAABBBBAAAEEEKiTQJIPS1rQ9gfrFBexTE+guti+HIVV7v64ekIRZNFqJwhFkOkR0xsBBBBAAIHZClAA4Q2CAAIIIIAAAggggAACCCCAwBgFkjxH0lq2yz0gPC0TSPIsSZtLOtz2fTMpgpxn+4qWpU06CCCAAAII1EKAAkgtloEgEEAAAQQQQACB8QskWVDSMZK2sX3H+CMiAgQQQKAbAkm2lvQ729d0I+PuZZlkLUnPtH38xOyTlJ0g5Tiscu8LRZDuvTXIGAEEEEBgyAIUQIYMzPAItFEgyaqSNrJdLkDnQQABBBBokUCS1Wxf0qKUSKWlAkl2k3SO7YtbmiJpdUQgybKSnmv7yI6k3Nk0k7xM0u22y30v/3iSPL06DutXtq/sLBCJI4AAAgggMAQBCiBDQGVIBLogULbp276+C7mSIwIIIIAAAgjUTyDJ/pKO5UPj+q0NEfUnkGQbSRfZvq6/nrRumkCS+SSV+0BOsX3TTIogZSfILymCNG1liRcBBBBAoM4CFEDqvDrEhgACCCCAAAIIIIAAAggg0FqBJMtJKjvvjmptkiT2OIFqzdet7gP56xOKIItVO0EogvC+QQABBBBAYEACFEAGBMkwCCCAAAIIIIAAAggggAACCPQjkKTsBriAndX9qDW/bZINJT3F9mlPzCZJKYKUnSBn276q+dmSAQIIIIAAAuMVoAAyXn9mRwABBBBAAAEEEEAAAQQQ6KBAkhUkrWT7mA6m3/mUq6PPrrB92UyKIM+odoJQBOn8OwUABBBAAIHpClAAma4g/RFAAAEEEEAAAQQQQAABBBDoUyDJtpLOs31jn11p3gKB6uLzcv/L4bbvmk0R5CzbV7cgZVJAAAEEEEBgLAIUQMbCzqQIIIAAAggggAACCCCAAAJdFUiyoqQVbB/bVQPylpKsLmnZWd0Bk6TsBCnHYf3G9kWYIYAAAggggED/AhRA+jejBwIIIIAAAggggAACCCCAAAJTFkiynaRy0fXvpzwIHVshkOTFku63/auZJZRkCUnXSfq07U+3ImmSQAABBBBAYIQCFEBGiM1UCCCAAAIIIIAAAgh0RSDJG21/tyv5kicCvQokWVnSMraP77UP7dorkGQuSa+WdI7t65+YaZJPSXqXpO/Y3rO9EmSGAAIIIIDAcAQogAzHlVERQAABBBBAAAEEEOisQJIdJf1A0mttl//lQQCBSiDJ9pLKvQ43gYJAEUiylKRNqvtAHpyhkmSB8l6RdIGkshPkpbYfQw0BBBBAAAEEehegANK7FS0R6JxAOXPW9h87lzgJI4AAAggggMC0BZK8yvZPpj0QAyDQIoEkq0payvYJLUqLVAYgkGQ9SQvaPnlCAeTbkkoR5PuS3ijpm7x3BoDNEAgggAACnRKgANKp5SZZBHoXSLK8pKsk7WT7h733pCUCCCCAAAIITFcgyTyS3l192HXPdMejPwII1EOg2h11hu2b6xERUdRJIMkrJd1o+7dJNpJUCiDbVkWQXSXdZPsTdYqZWBBAAAEEEKi7AAWQuq8Q8SEwRoEk5azZQ23fNsYwmBoBBBBAAIFOCiRZo3wI1snkSRqBFgokWa0cY2T7pBamR0oDEEiyYHUfyLFV8eN62+9Ksoyk/5D0FElftX31AKZjCAQQQAABBDohQAGkE8tMkggggAACCCCAAAIIIIAAAuMUSLKTpFNt3zrOOJi73gJJVqqKHRtKeqHte5LMXXYElvePpDltl50hPAgggAACCCDQgwAFkB6QaIIAAggggAACCCCAAAIIIIDAVAWSPFfSMyfe7zDVsejXboEk80o6V1I5Km2PGdkm+YakAyTtbnv3diuQHQIIIIAAAoMToAAyOEtGQgABBBBAAAEEEEAAAQQQQOBfBJLsLOlkjpblzTGZQJJPS9pY0n6SLrRd7mVUks9I+pGkrSSdbfuUycbidQQQQAABBBCQKIDwLkAAAQQQQAABBBBAAAEEEEBgSALlPh9JT+cD6yEBt2jYJKtKOljSZyWdI+llko6wfW+S90q6RNKjkjayvXeLUicVBBBAAAEEhiZAAWRotPUdOMk8th+sb4REhgACCCCAAAIIIIAAAgg0XyBJ+Zu77P440fbtzc+IDIYpkORASfPZ3q7Mk2RNSYvbPj7JLuUf2f5eknIfyOdt3zDMeBgbAQQQQACBNghQAGnDKvaZQ5LvS/qY7Wv77EpzBBBAAAEEEECgMwJJlpe0ue1yDAkPAggg0LdAkudJWsT2z/vuTIdOCSTZXFLZ1fFe22X3x9+eJGUXSCmePV3Sqra/muQtkv5i+/86hUSyCIxYIMk+km6z/cURT810CCAwQAEKIAPEbMpQSRayfXdT4iVOBBBAAAEEEEBgHAJJ3irpa5KeUY4fGUcMzIkAAs0VSPKkavfHsbbvbG4mRD5sgSRPkfRTSdfYftfE+ZI8VdK2km6VtIntjyZZTtL7bL9j2LExPgJdFkiyoaT7bF/cZQdyR6DpAhRAmr6CxI8AAggggAACCCAwNIEk5SiS+4c2AQMjgEBrBZKsJWkB26e1NkkSG4hAkt0kvUHSrrYvf+KgSZaV9BJJa9t+W3k9yacknWL7jIEEwSAIIIAAAgi0VIACSEsXlrQQQAABBBBAAAEEEEAAAQTGI5DkydXuj6Nt3zWeKJi1CQJJVpD0v5LKTqFZHrOT5AWSPiFpK9uPVEdjrWP7c03IkxgRQAABBBAYlwAFkHHJMy8CCCCAAAIIIIAAAggggEArBZK8ptzbYPv0ViZIUgMTSPIFSaW4sb3tP85u4CRHlaMZbf8syRyS9pf0cds3DywgBkIAAQQQQKBlAhRAWragpIMAAggggAACCCCAAAIIIDA+gSSfrL6pv4vt740vEmauu0CSF0n6sKSDbB88WbxJPl+1+XLZWZRkd0kP8D6bTI7XEUAAAQS6LEABpMurT+4IIIAAAggggAACCCCAAAIDFah2f7xF0gdtXzTQwRmsVQJJStFjXkk7lWOtJksuydsllePVbrB9VJKVJe1h+z8m68vrCCCAAAIIdFWAAkhHVz6Jbaej6ZM2AggggAACCCCAAAIIIIAAAmMTSLKLpB3LMVa2j+wlkKq4tpCka6qdH79K8hlJx9k+u5cxaIMAAggggEDXBCiAdG3FJSV5laRvSXpL+dZIBwlIGQEEEEAAAQQQQAABBBBAAIGxCCRZWtI3JV1ne49eg0iyiaSNJO0jaVtJ50harfzY/lKv49AOAQQQQACBLglQAOnSale5Jnm5pC9Lep/tEztIQMoIIIAAAggggAACCCCAAAIIjEUgyV6SNpT0Vdun9xpEkhUk7Wb7A0meLWlTSUdL+m9Je9m+vdexaIcAAggggEBXBCiAdGWlyRMBBBBAAAEEEEAAAQQQQAABBMYqUO3ieI+kC23v3U8wSeaT9P9s71r6JVlXUjkSa0VJd9g+tJ/xaIsAAggggEAXBCiAdGGVyREBBBBAAAEEEEAAAQQQQAABBMYukOS/JJUjsPa2fVG/ASUpx1l/yPbdVRHkFZLmlrSx7ff2Ox7tEUAAAQQQaLsABZC2rzD5IYAAAggggAACCCCAAAIIIIDA2AWS7CTplZLOt/3VqQSU5AuSDrJ9aVUAWaC6D2St6p+fN5Vx6YMAAggggEBbBSiAtHVlyQsBBBBAAAEEEEAAAQQQQAABBGohkGSJcueHpPI5zJ62b5hKYEk+IOnXtn8+o3+ScgTWmyXdbrtckM6DAAIIIIAAApUABRDeCggggEAfAkmWkfQ121v20Y2mCCDQQoEki0v6mO09WpgeKSGAAAIIIIDAAAWSvF/SapLOsv2/Ux06yZskPWj7hxPHSPIySeUIrB1t3zPV8emHAAIIIIBA2wSmVABJUi7sKj/vsH1s21DIBwEEEJidQJLn2L4eJQQQQKAcZWH7B0gggAACCCCAAAKzEkjyAkm7SXq0fJZi+/6paiUpd34sa3vfJxRA5pB0sqTzbH9oquPTDwEEEEAAgbYJTLUA8jlJH5b0etsHtw2FfBBAAAEEEEAAAQQQQAABBBBAAIFBCCT5kqT5JZ1i+0fTGTPJOpK2tP3JMk6SRSS9UNJrJJXiyG22l5vOHPRFAAEE6iKQZDNJS9j+fl1iIo7mCUypAFL9R7Z84+Da5qVMxAgggAACCCCAAAIIIIAAAggggMDwBZJsJ2lTSX+1XU7SmNZT3SVSdngcKmlDSatKerKkJ0lauLpg/T+nNQmdEUAAgZoIJCn/bltyqvcm1SQNwhizwJQLIGOOm+kRQAABBBBAAAEEEEAAAQQQQACB2gokWUxS2f1xn6SjbJcjqqb8VPcRbiLpI5LKTpJLJK0k6SFJ+5U5JB1o+/+mPAkdEUAAAQQQaJkABZCWLSjpIIAAAggggAACCCCAAAIIIIDA+AWSvLt8c1nSw7Y/OpWIkpTdHS+RtIGkZ5Q7PiSVI2EOk/RySWfb/l4ZO8nFknaxfeFU5qIPAggggAACbRSgANLGVSUnBBBAAAEEEEAAgaEIJNnA9i+HMjiDIoAAAgi0RiDJeqUYUV18fojtUrjo+UmyhqR/k7S2pKslnWX7jKrQUXZ/lMLIPrZ/Uf2zpSUdU/rYvqfniWiIAAIIIIBAywUogLR8gUkPAQQQQAABBBBAAAEEEEAAAQRGK5Dk85IekfSA7XIM1qTPhAvNny9pDknnSjrV9m1VkWNuSe+odoT8cOJRV0n+XdLetkvhhQcBBBBAAAEEKgEKILwVEEAAAQQQQAABBAYikGQpSe+0vddABmQQBBBAAAEEGiiQ5FWS1pK0eLkDxPZVs0sjyUaSyk+50PwCSWfa/s3EPklWk/RmSZdXd4rMY/vAGW2S7CnpRbbLsVg8CCCAAAIIIDCMAkiSp0pa1nY5d5IHAQQQQAABBBBAoGMCSVa2XT6c4UEAgQkC1YeTp/d7DA6ICCDQLIEkC0n6sqRrJN1j+xszy2DCheZlx8bdksrxiqfYLheaP+5J8kpJ20v6vu0Tk7xQ0noTd5YkKfM82fZbmyVGtAgggAACCAxXYKA7QJLsUL7lYPtDww2b0RFAAAEEEEAAAQQQQACBZggkeYqkmyV9yva+zYiaKBFAYCoCScoRVfNKKjs29rR9x4xxZnGh+Rm2yx0fM32S7CHpOZK+bfvK0ihJ2Sny+omfvSQ5WtI5tj83lbjpgwACCCCAQFsFBloAaSsSeSGAQHcFkjzN9n3dFSBzBBBAAAEEEBiEQJI5bD82iLEYAwEE6imQZE1Ju0m6thQ9bR9SFSxmeaH5rDJJUi41L2OV+z/2nfjvjyQLSvqi7d2r8cvdID+X9BXbR9RTh6gQQAABBBAYjwAFkPG4MysCCDRAIMnxkraQtJzt8kcMDwIIIIBADQSSrC/pOtu31yAcQkAAAQQQQOBvAkk+Xe32Krs/PilpM0kTLzQ/zfYfJ+Oqjrh6naRjZ1XQSPJtSe+xfX+1I6QcgfWftn8x2fi8jgACCCCAQJcEKIB0abXJtfECSd4g6WOSdrR9fuMTqnkCSQ6X9NKyfd3272seLuEhgAACnRFI8vpytrrtszqTNIkigAACCNRaIMmWktaRtKSkOaqfcqH5L2yX/+3pSfJGSWtLOvCJF6FPHCBJuWfkgHIsVpLypa29JL1txjFZPU1GIwQQQAABBDogQAGkA4tMiu0RqAogH5e0AwWQ9qwrmSCAAAIIIIAAAggggEBzBZJ8oCpAXFTd//HZWV1oPqsskyxaChiS/ippP9v3zk4kyYclnWX7jCTl4vMdJb1qsn7NVSZyBBBAAAEEpiZAAWRqbvRCAAEEEEAAAQQQQAABBBBAAIEOC1SXmn9C0rslzSfpKknfsf3Ffliqox3Lzo+zbX+vl75J3iLpHts/TvJ5SavY3qaXvrRBoA4CSVaWtKXtspuJBwEEEBiaAAWQodEyMAIIIIAAAggggAACCCCAAAIItFGgOvLq/ZKeJOnPVfFjQ0mHSSoXmJ8p6Tjb98wu/yTbS3qJpIP6ub8jydaSlrC9X5IfSLrT9jvbaE1O7RRIsrOkL0laqdxl084syQoBBOogQAGkDqtADAgggAACCCCAAAIIIIAAAgggUHuBJBtLerOkFcv9HpIulLSUpGUklWOryi6Q0yS9rLoA/WxJx9u+YWJySeaW9A5J80va3/ZN/SSfZIPqvsKvS/putXvkC/2MQVsEEEAAAQS6IEABpAurTI49C5Stx7bP7bkDDRFAAAEEEEAAAQQQQAABBFovkGR1SeWIqedLKp+lfM32SUn2lVSKF2UXyLclleOoDq/u5ij3erxCUimaXCHpZNsXJVlN0q6SLrN9wFTwkpRdJu+RVI7M+pCkk6Y61lTmpw8CCCCAAAJNEaAA0pSVIs6hC1QXx+0v6RO29x76hEyAAAIIIIAAAggggAACCCBQa4EkS0jaVtJ61XFXl1T3fNySZAtJm0l6lqQPl10cSUq7Utz4mO3bS3LVXSFbStpE0jMkLSLpv2yfONXkkzxFUimeHCnpNeXoLds/nep49EMAAQQQQKCtAhRA2rqy5NW3QJJNJX1c0n62D+97ADogUBOBJAtLKn9Mla325T3NgwACCCCAAAIIIIAAAn0IVEdU7SjpRZJKIePpko4ql47PGCbJjMubL7FdjqH625PkdZKebbvsBvnHk2SPqghyV7Vj5HTbR/cR1uOaJinHX5XdJ+Uy6W/aLsdt8SCAAAIIIIDABAEKILwdEEAAgZYJJFm+Onv4u7bf1LL0SAcBBBBAAAEEEEAAgaEKJHmVpLK740pJT5U0T3VJ+WUzJk5SdnO8tjoO6922H5oYVJLyRaQrbB9aHVe1m6TbJO1r+7Ek61R3ePR8YfoTk07ymWr3SbmIfW/b1wwVhsERQAABBBBooAAFkAYuGiEjgAACkwmUXSC2yzfLeBBAAAEEEEAAAQQQQKAHgSQvlPRKSXdIKpeWbyjpAtvfmUnxoRybvHi16/qImbxejs4qbc6R9AJJx9qeWbvy5aWJF6afYPv6HsItO03KHSD/LumPkt5u+4Fe+tEGAQQQQACBLglQAGnIaid5+ozzQxsSMmEigAACCCCAAAIIBUKQeAAAIABJREFUIIAAAgggUHuBJGtJ2lrSXJLKkVTlkvI1JB1iuxQwHvdUuzfeL+lW2++bVYLVEVkvlvRW27+eHUSSGRemb1Tt5i4Xpl84SZ//kFR2q1xpe/faQxMgAggggAACYxCgADIGdKZEAAEEEEAAAQQQQAABBBBAAIHxClRHU5ULxJ9TdnJIulHSLpJukbS/7T/PLMIkH5H0PEnfsv3zJ7apihlvk/RXSY9I+ovtfXvJtrowvexCKXdU3ivp57ZPn0UcpfiyjaSzbX+ol/G72KYqcG1pu+zI4UEAAQQQ6JgABZCOLTjpIoAAAggggAACCCCAQDcFkjzJ9qPdzJ6sEfinQJL5JW0vqey2OMn2D5LsIGlzST+yfcKsvJKsIumLkn5j+xMzKX6sL+mNVVHie+X1aifIKbMbdxYFjrJ7pBzLNbekf7kwPUkpemwl6ae2v8Qaz1wgSVmnT0p6he3jcEIAAQQQ6JYABZBurTfZIoAAAggggAACCCCAQEcFkpQPSP/P9iUdJSBtBEoxYrvqzo3zSrGjuuS8FCwi6UDbN82OKcl7q8vLP2r7goltk5SiykuqC9N/MeO1JKtLKkdmfdJ2uVukr2fChellp8qZ1X0i9yQpOxpeLmm/md1T0tckLW9crfscko6y/WDL0yU9BBBAAIEJAhRAeDsggAACCCCAAAIIIIAAAh0QKMfy2C6XO/Mg0DmBJGV3RykW3CzpCNtXJ9mi2glSLh4/bDKUJM8uRcRq18gXZrRPUnZovENS2VlSjs76lyJKknLU1nNntmtksnknzPPEC9PXlbSOpM/a/nGv43S1XZLitRi7QLr6DiBvBBDoqgAFkK6uPHkjgAACCNRSIMnOtr9fy+AICgEEEECgb4Ekc9h+rO+OdEAAgYEIJFmvuuC87PAo3/4/L8l8kt4i6ZnVbo1Le5ms2v1RLh1/g+3rSp8k5cL0XSVdZvuA2Y2T5IPVxemliDLlJ8kzqmO23iVpkXIkl+1yxBPPJAJJypFi5U6Wf+zQAQ0BBBBAoN0CFEDavb5khwACCCDQMIEkG9k+q2FhEy4CCNRQoLr0dUPbX69heJ0IKckmkg6WtLbtOzuRNEkiUBOBJCtIKsWKxSUdZ/vkElqSDSXtJOki29/uNdwkC5dxJB1m+7+qscpl5eVIrUNsnzjZWNUYn6mKLr/soX3ZWbK0pLLzZIkql1L8WLS6YL3sCFlDUtnBUu4w4elBIMnWkq63fVEPzWmCAAIIINBwAQogDV9AwkcAAQQQQAABBBBAYFYCSdaw/VuE/ilQFSWutl2OwRn6k+R1tv92ETIPAggMXyBJ2RFRihLluKNSGPjH0VBJyq6PNauCxdn9RJOk3OHx6uoi7XL/xh6Syp0c37Z9Za9jJdlY0o6SPmL73tIvydOqQseSEwodi1VHat0u6Y/V0V3laK3flw/vq7tGSpG1HLt1uaR5bX+l1zi63K7yLkWQs21f22ULckcAAQS6IEABpAurTI4IIIAAAggggAACCCAw45vfZZfdabbLMSg8CCDQIoEkr5VU7vooxxsdavu+qsCwqqTXV4WEA2zf30/aSZ5SXT5ednQdLWk3SbdJ2refI+6qHSBLSXpTVei4uNxJIans9CiFjlsl3SKpFDpusF2KHTN9kpRjt8oOkNtsfzXJhyXdMdkxXP3k3ea2ScqOmnIHzJHcjdTmlSY3BBBAQKIAwrsAAQQQQAABBBBAAAEEOiFQLgEvR89IOsf2pzuRNEki0AGBJOVy8/JzTXXB+Q0z0k5SdoOU18rRVcdPhSPJXpK2lPRxSa+TdKztI2ZTnCjHVJVCR9nR8azqrpGnS5qjKpyUHR1l98Z55Zg826Xo0deT5GOSyrFcp9g+Jslckj4l6XwuRO+NMsnK5WL66m6Yh3vrRSsEEEAAgaYJUABp2ooR75QFkpRvdzw64+zXKQ9ERwQQQAABBBBAAAEEEEAAgbELVPd5lMLEQ9U3+S+cEVT1Df+y06J87vHd2e2mmCyRJOdKKhellyOrDrT9m9KnmmNioaMUPsqOjr9UhY5S2Cg/f6h2dNwxIb7lqoLK522XI6z6epKU+51K0eNzM45xquL5T0mH2z6lrwE72jjJ+qWQZPuEjhKQNgIIINB6AQogrV9iEpzwC2b5heYh29ugggACCCCAAAIIIIAAAggg0EyBJOVIq/J3XdkBcYzt0yZmUn35rez8OMn2odPJMsk+krYvuz4klULIQpJKoaPs6ChHaZWjsMrRVeXYqhmFjj/1MmeSV0j6N9sf6qX9hL9tF5T0P2V+2297Qu7lUvQ9JX11RqGmn7G72DbJi6vPCsoRiTwIIIAAAi0ToADSsgUlnVkLJCnnqpYdIOXbODwIIIAAAggggAACCCCAAAINEkjyzOqC89WqC85/+oQP/+eV9Nbqfo2DbP/uCa+XI6gWqC4On/G/5RLxcgn5fNX/ljHK/13uiCi7NMpl6g+UXRXl+LwJhY7rbf95unxJ3l19+P6tXsdKspakcin7JbY//8R+ScodR6VoU3aHzPIekV7na3u7JOV9sVU5Qs12uZeFBwEEEECgRQIUQFq0mKSCAAIIIIAAAggggAACCCCAQNsEqkvId5T0Ukk/KxecS3pkQiGjFDNeIKnsqCi7MX5ZFTOeWhUzSlGj/JQvxT0oqRQuSlGj/JRdHDN+ymsrVT9PrgoeZ0hauuzUqMYsuwROtF2Ow5r2U31RrxQxjrJ9ai8DJtla0g7VfSc/nlmfJK+WtIGkTw6iUNNLXE1uk6S8h4rrGbavb3IuxI4AAggg8HgBCiC8IxBAAAEEEEAAAQQQQAABBBBAoJYCScoRU+Wzi1LUuE7SY1UxY56qkFGKGctXR1KVHRrlG/z3VT+lSDHj50+2Z3o0VZLVq0vJy26PKySdafvsJ4JU7V5U7Qopx2GVC8gvmy5cknUk7V7uBLFdCjizfZK8Q1I5tqm0f9wul4kdk7xZ0uK2PzvZmLz+tztdni3pJdV9MndhggACCCDQDgEKIO1YR7JAAAEEEEAAAQQQQAABBGolUF3IvL+kPWzfUKvgCKYRAkk2knScpGsllQ/9SzGjFDdKMeOeJCtLeoOkcrn4Af3sykhSCijlw+4NJZX/+1dVQaMUXCYrQJS7Rzav+t5d7RqY1qXjSXYqR27Z/kwP839Z0oq2y46FyWItR2U9bLvcGcIzuVe5X2aVakcOx2fzjkEAAQRaIEABpAWLSAoIIIAAAggggAACCCCAQN0Eqg+Y95a0t+3yoTUPAj0LJCn3bxxQdnTYLvdkPO5J8hpJr5T0I9vlgvKeniTlkvBNJZVdF2X3RNntUYofU3qSbFaNVy5FL7tGysXrpSDT95Pko9U9FD+YXeckR1X3f3y4l0mSfErSVba/10v7rrdJ8vxyV4ztk7puQf4IIIBAGwQogLRhFf8/e3cCbutcvg/8vmWKknnOEKUkyUwSSYaUZiJKoVKGCGUIIVQylVnGHzJlyEzGzHMic6bMkjnh/l/3+X+X1tn23mvYa629hvu9rn0dzn7f7/B512Gf93mf58keIhCBCEQgAhGIQAQiEIEIRCACfSIgyY3Jf+EsB5eGIunSVxMOSbMB2ADAZACOqie7SJKbmjvbwz0xJi/ZHheRfKZVZJK8Vs/hh+e3APgzyVsbGb/szUHDA0nePNy1kmYHcEzZe10BDUnOWNnR/VMaCRY1svZ+O1eS+828SNJl1XJEIAIRiEAPCyQA0sM3L0uPQAQiEIHOC5S3Eb9Acu/Oz54ZIxCBCEQgAhGIQP8LSPpZaTx+PcmDKzuW5LJTXyulqkbNkvA1khap6u3hYIQbXF/fTsESbPE6lysN151hcl69c0pyj5HPAdiWpBu9T3RIcskuB4e2bmQvJUCzLYDD81C/9t2QNCmAz7snDMm/1b4iZ0QgAhGIQLcKJADSrXcm64pABCIQga4UkPQNAIcAmJdkzRrRXbmJt/9F2vWjb6nnDcpe2E/WGIEIRCACEYhA7wpI2gzAdO6HAWArkk9JmhLARgDmAnAsydtG2mHJHnEmxjJVzdOd+fBcp1VKsMIlsrxuZxJcSPKftdYhyQ3RpyC5/9BzJa0D4IcAPkXy1VpjVX9fkjNg7LgXybsbuXYQz5Xkz6F/TnY2z0ODaJA9RyACEegHgQRA+uEuZg8RiEAEItBRAUlTk3ypo5O2abKS0XJvKbXg5qI5IhCBCESgCwVKTfrb/f8f9zAY7QFwFy4/S4pAXQLlRZP5Abg01fMkjy6ffT/0v4OkX0IZ9pDknh7LA1gUwI0l2+OmuiZu80mS5q0qwXUXgEtqZW9I2rPswU3g3zokOQt5dpJumt7wIWn10sDdvXmebXiAAbtA0twAHMQ6k6Qb3ueIQAQiEIEeE0gApMduWJYbgQhEIAIRaLWApLVLBsjfWz12xotABCIQgdYIlIeW/wHgt8f95vfvWjNyRolAdwiUz7j7LhxfshScCeKfUdxT4wSSlw9daelt4ZJRzmx4E8A1pc/F892xq4lXIcn9R1YB8InynSsAnEvy9WH29iEAPwGw85AeKH9yNgnJ3Zvdo6R1ASxA0qXGctQQkLRQ6UdzBsk3AhaBTgpIcv8e9wVqWc+iTq4/c0WgGwQSAOmGu5A1RCACEYhABCIQgQhEIAIRiEAEBlSgZHls7NJMAL4AwKWdZgHgN+7ds2Ki8lWSlijZHguXbI/LGm04Pt7UZQ8rlgfrlcDNP6rXJemLzmgh6Qeg7mkySdnvj0heOpY9SHLm75Tpa1efoiSXVHMW+EX1XZGzItAaAWe3kXRWW44IRKBJgQRAmoTLZRHoR4HSVHAWksf24/76ZU+S1gPwHpK/7ZU9uRkkyRd7Zb1ZZwQiEIEIRCACEYhAZwRKOU5nOhxZmobvBuBpAKeQPKuyCkkzAlipZHs4G6rSU+Plzqy0PbNImgOAM1+cxeI+E5eSvKpq31vbg+SRklwe7I8APtmK8lWStgPwBMkj2rO7/hpVkrN3niN5bX/tLLuJQAQi0N8CCYD09/3N7iLQsICkSYdLwW54oFzQNgFJD5ZGiq79+1jbJmrhwJJcf9np+2e2cNgMFYEIRCACEYhABCLQwwKlYflOfugP4DoAxwF4EsAOlbJPpXG3e3u4JNQNAJztcXsPb3vEpUtatWS2uOn7lQDOAzApgF+U0mAfAPBtkvYY8yHpnf4ZHcC1JE8b84B9PkApYfZ5AH8jeWefbzfbi0AEItA3AgmA9M2tzEYiEIFBESj9GqYheWiv7FnSR0j+tVfWm3VGIAIRiEAEIhCBCLRfoNS2d9bDowDc82MSkmtIcvkr9/Zw/w9neDgj4iKSLo3V94ekj5b9+1cHhlz7/5MA3gFgcpIbtApB0nsBOBPkJJKXtGrcfh1H0gwA1gRwAclH+nWf2VcEIhCBfhJIAKSf7mb2EoEIRCACEYhABCIQgQhEIAIR6AEBSZu6B0UpezUPgOkB3AxgqtIXwzXvXQ7qjh7YTluWKGkmAJ8B4P4TswNY1n1SSO7TygklLQJgKwC/InlbK8fux7Ek+fPqRvZnkvx3P+4xe4pAJwQkuefTz8p/e07oxJyZYzAFEgAZzPueXUcgAhGIQAQiEIEIRCACEYhABMZFQNI3SkaDe8Q9AWA6AG4IfkHJ9vDb9a+Py+K6dFJJ7n9yBgD3RdmG5MOtXGoZ/8sAdifpjJwcowhIWhjA+3xPSCpYEYhA4wKSNgewL4Cfktyz8RFyRQTqE0gApD6nnBWBCEQgAhGIQAQiEIEIRCACEYjAGAUkrQZgCwBvlNJXfi7hN+oPJnnKGIfv+8slrQXAhqdWN4lvxcYlfQXA4qV330CUGxuLm6SPA5iC5J/HMk6ujcAgC7jkH8lbB9kge2+/QAIg7TfODBGIQAQiEIEIRCACEeg6AUkuM7N0Htx03a0Z+AW5vAzJfww8RB8CSNoLwNoAngVwIYCLAUwNYAGSe/ThltuyJUkLAHAWzUsAjiL5eKsmkrQhgJlJuvF6jhoCJaD3NMnrgxWBCEQgAt0pkABId96XrCoCEYhABCIQgQhEIAJtFSh1l9ch+bW2TpTBI9CgQHkL/VGSVzd4aU7vcgFJzipwcGsNkvdKmhTAAf4a5F4fzd42SesAcGmsU0ie2+w4Q6+T9GM3nyd5YKvG7NdxJLmPzecB3Eby7/26z+wrAhGIQC8LJADSy3cva49ABCIQgQhEIAIRiEAEIhCBCPSAgKRvA9iIpBt6TzjKA3xnG7gGfI4mBCQtBGBdAM8AOJKkfx3zIWlXAHeSPH7Mg/X5AKVZvYMg55L8Z59vN9uLQAQi0HMCCYD03C1r74IlfRHAYySvae9MGT0CEYhABCIQgQhEIAIRiEAEBkVA0p8A3ExyR+9Z0rQAfgNgF5IPDopDu/YpaX0AywE4maTLi43pkDQjAN8rP9Q/b0yDDcDFktwQ3cG9M0m+MABbzhYjEIEI9IxAAiA9c6s6s1DXEiV5V2dmyywRiEAEIhCBCEQgAhGIQAQi0O8CpWfFGX5AT/LpEgBxr4l3kDyk3/ffqf1JWgSAy2I9BuAIks+PZW5JHwSwDYBDSF47lrEG4driPxfJMwdhv9ljBCIQgV4RSACkV+5U1hmBCEQgAhGIQAQiEIEIRCACEehBAUn7A5i10nNI0pwAdgewZatKNvUgS9uWXMqNLQHgJJKXjGUiScsCcPmyPd23ZSxjDcK1kj5RAnuXDsJ+s8cIRCACvSCQAEgv3KWsMQIRiEAEIhCBCEQgAmMUkDQZgKVJXjHGoXJ5BCIQgboFJE0OwCWWdyX5R18oaVMAz5E8tu6BcmJDApIcAFm7NJ13NsjLDQ1QdbKkNUqzdZcre67ZcQblOkmfBfA4yRsHZc/ZZwQiEIFuEXAJx0q2aWVNCYB0y93JOiIQgQhEIAIRiEAEItBGAUnTAFiUZN5KbaNzho5ABCYWkPQdABtWmp+XclhbAtic5Kvxaq+ApI0AfBTAiSSvbHY2SesBmI/kzs2OMSjXSXongDUB3ETy7kHZd/YZgQhEYLwFJM0GYCcAm5F8LQGQ8b4jmT8CEYhABCIQgQhEIAIRiEAEItDnApLOBnALye29VUnuKXEfyVP7fOtdsz1JS5dsED+MP7z6oVAjiyyZO5OS3KeR6wbxXEmzAPg8gLNIPj5eBpJWI3nueM2feSMQgQh0WkDStEOzFZMB0um7kPkiEIEIRCACEYhABCIQgQhEIAIDIFDKMB3sxtwk75K0GID1SW4+ANvvqi2WUmRuPL9AyQa5upkFStoBwD9J/r6Z6wfpGknzA3ApsjNJvtSpvUuaFMBCAL4AwP98MslbOzV/5olABCLQbQIJgHTbHcl6IhCBCEQgAhGIQAQiEIEIRCACfSAg6QAAs5H8ircjyWUpriV5Xh9srye3IGk5AGsB+CvJQxvdhKSpAbgM1lWVni6NjjFI50taFMDsJP/U7n2X0lsOfDjoMi2AO0sGyuvtnjvjRyACEehmgQRAuvnu9NnaJE0BYOVO/I+/z+iynQhEIAIRiEAEIhCBCHSVgKSNARw3lsbKXbWhLKblApLmAOAyV78meYqkTwBYg+S2LZ8sAzYkIGkqAO7NMi+AE0he38gAkuYG8NNy7WWNXDuI50r6pPdNsi1WpceXAx/++jeAGQFcQfK2QfTOniMQgc4JlEy3X5H8YudmbXymBEAaN8sVTQpIegeAVUie0+QQuSwCEYhABCIw7gKSlgUwyVgaiY77JrKACEQgAmMUkPQjAEeTfHaMQ+XyPhWQ9F0A3yp/B3xe0p4AziF5eZ9uuee2JWlFAF8DcH2jJa1KZsMWAH5J8vae23yHFyxpDQCPkry5VVNLcqDjwwDeB+BvABzYcu+Ry0k+1qp5Mk4EIhCB0QRc3pLkjd2slABIN9+drC0CEYhABCLQpwJO0Sf5Si9urzRzdQPQVXpx/VlzBCIQgQhEoBMCktx42c3PfyppVQBLk3TppBxdJFCyB74NwBk7/0fylnqXJ+nTpc/E7nngPrpaKR22JoDrSN5br/Fw50marQQ+Zi2Bj4cALAPAP1s7+PHfsYyfayMQgQj0m0ACIP12R7OfCEQgAhGIQATaKlDetnMGyJNtnSiDRyACEYhABHpUoAQ8XOpqe5JXSdoXwLHd/oZoj3K3ZNmSVgbgXi3u7XF0vYNK+ioA97nYieRr9V43iOeVwIUzQc5o5udISXOVMlfvBnA7yb9JcvbH8gBuTqPzQfxUZc8RiEA9AgmA1KOUcyIQgQhEIAIDKCBpEgALpqzBAN78bDkCEYhAjwhIWij/n+q+myXpQJfiIfllSV8C8H6Se3XfSrOiagFJMwDYAIB/dTZIXaWtSk+g6Um6zFmOUQQkfaAEjBwEqSsbWtJ8JfDhsuIOfNztKSQtWcpfud/Ho4GPQAQiMJKApN0AfAzA2iRfGDSpBEAG7Y5nvxGIQAQiEIE6BST9EMDXSX68zktyWgQi0AcCkvyg8p4+2Eq20OcCkhb3M8BkFXTXjZa0sBufAzi+fO0PYF+Sf++ulWY1ozwoc8kyZ4P8maTvY81D0jYAnid5cM2TB/wE18svAcJR+6NK+mAJfPynBD4eMJ0kZ4A468O/7+CHf80RgQhUCUhapJGSfsPhSZqK5Mv9ACvpWgAOmrpfx039sKdG9pAASCNaOTcCEYhABCIwYAKS/DZfGtwO2H3PdgdbQNLuAA4nOeFBS44IRCACjQhIcmPs1QB8D4BfovDPEg6C5OghAUnuL/FNAH7Y7vJld422/JI5/PPyoP7EHtrquCy1NKB/neQV1Qsojm5svhAA/wz+N5KPVM6RNG8Jftw61oe747LxTBqBDghIWh3A2QBWJXl+B6bs+ikkzQ3gvSSv7PrFtmGBCYC0ATVDRiACERgvAUmb+AdlkvlLx3jdhMwbgQhEIAIRiEAEBlSglFA6DsBtAFzy6jcAdiT58ICS9Py2JX0OgMuYnUfyDzWCIDMD2MEPHvPQsfatl/R5AA+6d4ekKUrQw8EPBzwc+HhiSHBkCQDzl6yPt4IitWfKGREYPAFJG5E8bPB2nh0PJ5AASD4XEYhABPpIQNJjAO4k+ak+2la2EoEIRCACEYhABCLQAwKSvg5gLQB+6DS7l5wHUD1w42osUdJ7AawPYLKSDXLfSJdIWhDA1gAOJHl97+++fTsopaz858WZHtMBcG8PBz4myr6W9C4AnwDwegl+vNq+VWXkCEQgAv0nkABI/93T7CgCERhggdJUz7V3Hx9ghmw9AhGIQAQiEIEIRGAcBCQ58DFTeQC+PYAtU0pzHG5Em6aU9EUA/jqd5GmjBEGWK+Wz9iB5f5uW09PDSnLAw2WulirBj8NI/mPopiTNU4Ifbn5+c09vOouPQAQiME4CCYBUwTvlMM2jxumTmGkjEIEIRCACEYhABCIQgQhEoGcFSk8D9/24GsCbpSyry2Hl6COB0oNiPffiBnAMyQeH214pnbUCgF1IPt9HBGPaiqRZALjM1ZzO9nDPFADu67EwgDOqn0lJWhzAAgAuTxm5MbHn4ghEYMAFEgApHwBJOwL4GEnXtswRgQhEIAIRiEAEIhCBCEQgAhGIQJ0CknYC8EEAzgxYCcBmJF+r8/Kc1mMCkr4KYA3fb5JnjBAEcRP1eUju0mPba/lyJTng4cDH9JXAB0kHCiccktzfYwaS50maumR9OMjk4McrLV9QBoxABCIwQAIJgPzvfzb+n9CsJO8YoPufrUYgAsMISJombynloxGBCEQgAhGIQATGV0DSwQCuIXnU+K4ks9cSkOS31B0AeRKAe9LdM1qJpFrj5fu9ISDp/QCcDeKeFEeR/OfQlUvaDMAkJPftjV21dpUlY8alrtzk3GWs/j7SDJIcOJwWwDsB3EHyptauJqNFIAIRGEyBBEAG875n1xGIwAgCkj4N4EwAS5B0SnKOCEQgAhGIQAQiEIFxEJDkbIL7k0UwDvgNTilpEwCLAXgAwIwkt2hwiJzewwKSvg5gZQCnkjx76FZKxY2HSB7dw9tsaOmlN6MDH2+UwMeIjeMrA5eSVy4jNzlJN53PEYEIRCACLRBIAKQFiBkiAhHoHwFJ7wawEcnf9M+uspMIRCACEYhABCIQgQi0R0DSuwD8DoCfLzwD4HyX8WnPbBm1WwUkLQhgXQD/BnAkyaeqHuz771jOELpipHJZ3bqvRtclyWWuHPh4oQQ+Hqo1hqT5AKwJYJHSC8TlsuYjacscEYhABCIwRoEEQMYImMsjEIEIRCACEYhABCIQgQhEIAKDKiDJfTRdusdle54k+ZNBtci+J/Sy+AYANz8/meT5VUEQN/r2Z+P/SF7eT1aSJiv9PRz4eNw9Pki6FNywh6TpAMxRvtz7w0GTycu1x5P8Sz/5ZC8RiEAExlsgAZDxvgOZPwIRiMA4C0haFsD7SB43zkvJ9BGIQAQiEIEIRCACPSYgyZnTfgA8M4ADSF7ZY1vIclssIGlhAOsAcBbIESSf8xSSXCbNPUH26of+q5KmKtkeDmDcXwIfTw/llOTghgMezuzwr34W91K51v1zXB7rLgAXkXQWVY4IRCACEWihQAIgLcTMUBGIQAQiEIEIRCACEYhABCIQgUERKC/SrAXA/VrcsN5ljnJEYIKApG8BWLpkg1xcfu8zAD4HYHeSzpbouUPSe6oCH7eXwMdE5aokzVKV5eHg4KPl600AzoZZDsDLJevjFpLX9RxEFhyBCESgRwQSAOmRG5VlRiACEYhABAZFQNJM1XWjB2Xf2WcEIhCBCESg1wQk/RTANACWAbAlyZt6bQ9Zb3sFStbH2gAeKdkgL0py0MxZIjuRfL29K2jd6JJmLIGPeRz0KIEPBzEc7HGfk0pZK//6YlXQw8EPBz2cKTI7AJ/7bAmA/IXkw61bZUaKQH0CkrYCcG2y9urzylm9LZAASG/fv6w+AhGIQAQi0FcCkhYFMAvg3E15AAAgAElEQVTJc/tqY9lMBCIQgQhEoM8EJM0NYDsAs7n8D8kt+myL2U4LBSRtCOBjAP7gHiCSvgtgWpJ7tXCatgwlyUELBy+cyeHAh7M+nMlRKWnlgId74FSyPB4h6RJXDox8qFz7H/9rCYT8F8CdABz86JkAUFtwM+i4CJQspn+VTKwdx2URmTQCHRRIAKSD2JkqAhGIQAQiEIEIRCACEYhABCLQDwLlgfZcANYE8DWS7mGQIwIjCkhaCoCzQe51NgiAzQE8R/KQbmQrQT4HPt5VAh8u2VUd9HCj8wlBD5JPVvZQ1RTd17oPyj0A5iul4t4A8Of8eenGOz5Ya3KZNpJPDNaus9tBFej7AIikWwFMQvIjg3qTs+8IRCACEYhABCIQgQhEIAIRiECrBCRNCuBgv8EP4AWSG7Rq7IzT3wLls+NskAXdGwTAagBuJfmHbtm5pPlL1saUANyU3BkbDnz410qWh4Me/ve3DkkOlHhfDnw8UIImboC+Sil7dXfJ+ni+W/aadUQgAhEYBIFBCIDcAoAkPzoINzR7jEAEIhCBCEQgAhGIQAQiEIEItFNA0hoAKm/zf5Wk/96dIwJ1C0hatmSDuDeIy6mdTvLCugdow4mlXNUnAEwNwCWsXhsS8Jio0XllCZKmL0GPBap6gzwvyc+hVi2lry7In5M23LQMGYEIRKAOgb4PgNRhkFMiEIEITBCQtDjJG8IRgQhEIAIRiEAEIhCBCIwsIGlPAG4EPTnJL8UqAs0ISHKGxXdKMG0GAD8jeWMzY9W6RpIzMRzYmGrI19IAtgZwKQCXtLrDGSmlrJX/fcRDkvvfONvDv1aaov+nzLUCAPe2c4Pzi1JqqNYdyvcjEIEItE8gAZD22WbkCESghwRc/xLAYiTP6aFlZ6kRiEAEIhCBCEQgAhHoqICkxQBsDGDJ8sD6rI4uIJP1nYCkTwLYAoAzKb5N8j5vsgQSHLCoDly42bi//Pv+1UGU6l+nAOAv/37ln/2rm5a7EbmzOvzrq+VX97DxZ9oluDYg6d8f9ZDk4J8DH17X30g6+DHhKA3Tv1D24l4fV9UaL9+PQAQiEIH2CiQA0l7flo1e/ie6Dslft2zQDBSBCEQgAhGIQAQiEIEIRCACEWhAQNJWABYHMDPJlRq4NKdGYESB0j/jhNIv4/aSjfF0VaDCQYtK4MJBiuqvl8u/vwLA/+xfXcLK/+yvl0i+Xj15yT75MQD//uqej+Rao90iSS5x5cCHgykOfLi5+VuHpIUBfAWAS2WdRtJ9QHK0WUCSs9AWILlHm6fK8BGIQI8KJADSIzdOkv8nuzHJzXtkyVlmBHpOQNLMfosnP6j23K3LgiMQgQhEIAIRiEAEOiAgaVYAB5bm5yeRdCP0HBFoiYCkHQF8y6XVAFxZsjUcZHBZqptb9fe0UrpqMwD3AjgbwPaljNWpJB2EeeuQ9I6qxuYObDjw8dCQcyYD8NmSSXI9APf7qJlJ0hK0DOKsm88D+EBeGM6HIQIRGEkgAZB8NiIQgQgUAUnztuqH6qBGIAIRiEAEIhCBCESg3wQkrQfAb1tPCmBbkn4wnSMCYxaQ9LmSWfRHAO4x48+Yy1LdDeAjfsMfwBsA7gLwVwA3NBNkkPRBAD8AcAXJkyTNB+D7AK4rTdm/QvJNSS6r5RdR/eU+Hg58PDF0oyWYsg6AGQEcV10Oa8woGSACEYhABFoikABISxgzSAQiEIEIRCACEYhABCIQgQhEoL8FJJ1S3s6/g+RP+nu32V2nBCQ5eOCgx28cVJO0benrsSyA8wEcTPIlSfMDWKQEJfzPzuCoZIf4n0c9JC1V+tecTPI8nyzJwZW1SO4g6UQAlwG4rcxRaWz+3HADS1rC15YgzSkkn621hnw/AhGIQAQ6L5AASOfNM2MEIhCBCEQgAhGIQAQiEIEIRKCnBCStDGA7AH8HcCHJ03pqA1ls1wpI+hGAZ0keXYISHwLgElXHAHCgzUGO35F8pLKJ0sPDzcsdwHBWh0tVOVvEwYsbSb5YveHy+V0XwKHVjclLUOQz/n0A3wXwxTK3M0zcS+RtRymL5cCHe+GcRfKSrsXNwiIQgQhEAAmA5EMQgQhEIAIRiEAEIhCBCEQgAhGIwKgCkvww2r0OXgOwBcl/hSwCYxWQtDyANUluNSRg4aDI46XclYMgboj+e5IOcAwXlJgbwKIlc+P9AB4sgZNbSg+PlQAcRNIN1t86JDmQ4eDexS5zVQIul5E8ZIR5ZgGwUfneUdVBmbFa5PoIRCACEWiPQAIg7XHNqBGIQAQiEIEIRCACEYhABCIQgb4QkLQQgKNKTwaS/GVfbCybGFcBSZMA2AfAiSSvHhKYmLc0J98CwEwAtgbgrI5zXKaKpEZafMnQcHbGwgC+DMBBi9NLY3VnhzxXymm5v4fLWImkG7C7JNbqADZ0NgjJp4asaQUAXwPwl7Jm9yTJEYEIRCACXS6QAEiX36AsrzUCkhYleVNrRssoEYhABCIQgQhEIAIRiEAEBkdA0sEApi8NqM8neeXg7D47bZeAJAca3knygOHmkORm5S+6NJakmQFsCeBNANcDuJzkM6OtTdKm5XN7Qmmi7kCeAx4+7gdwAYBpAExL8vDKWJIc7LuJ5P7+vRKo+XYpt3UsyRvaZZJxIxCBCESg9QIJgLTeNCNGIAIRiEAEIhCBCEQgAhGIQAT6QqA0qHbAY2cAy5PcpC82lk2Mq4AkZ2c4wLENyX8PtxhJcwD4hQMfDnZIeheAH5d+H/8omSBva34uadKSMfIayb0lTVFKYznj47Fyvcd2rxH3EfHvuf+Igx5PS1oVwAZljMnLPzvYchjJF8YVLpNHIAIRiEDDAgmANEyWCyIQgQhEIAIRiEAEIhCBbhWQXMlk5NIo3brurCsC3Sog6XUALvXjBtGTkPx9t6416+odAUm7A7iC5HmjrVrShH4bJA+rnCdpWwBTAbjTmRwkr6v63ozuUQPgYQDO/HDQw193uSfI0KwRSe49Mh2A5wG4d4gDHR73OyVQcg+AP5I8o3d0s9IIRCACEagWSAAkn4cIRCACEYhABCIQgQhEoG8EJF0L4FCSR/TNprKRCIyTgKT5ANwKwG/Bu/n5aQC2Jek35nNEoCkBSV91sIGksztGPSTNAOA3AH5K8p+VkyVtDuA9pRyWy2JdDsBZHc4q+Xv58ufXjc3/RtL9QyY6ytguq+UMlAcAeC6XyfJ1bpo+GYBvkjym1jrz/QhEIAIR6F6BBEC6995kZRGIQAQiEIEIRCACEYhAgwKSPg3ATW7/1eClOb0ISHLz4DfTQy8fCUkue/Vgafw8e3kj3m/euyTW/umFkM9IowKS3lvKWu1A0p+tmoekbwKYmuSB1SdLclbSnAAuBrBs6e/h3p/u7+HAx9MlqOH+Ic4M8ZezPfw1LYD/APgAgLsBuK+Hz3+ylMb6fskKOYukG7XniEAEIhCBHhVIAKRHb1yWHYEIdKeApI0BnETyuXauUJL/4um/AGyaOrTtlM7YEYhABCIQgcESkDQlAP8c4weD05H0m9U5BlBA0lrlLf3dJD0B4L+lpJAfOPtnUfdP8EPmw0mePYBE2XITApJ+WspW/aHey0vvj/0A7EbSmRpvHZLWK/1p/N+uZ8tn8qmSHeJ+HQ6G+8vBDX/5e/48P0HyVUk/A3BepYyWJDdJd/DjFQDnAFjamU8kb653vTkvAhGIQAS6SyABkO66H1lNBCLQ4wLl7aRTSL7U7q1IWrK63m2758v4EYhABCIQgQgMhoCkA9zzgaTr6OcYQAFJC7jkEIAdATgjyP0QZilv2/thsh8OuxfI/KVUkB8on5D+IAP4YWlgy5JWAfBJkts1cNmEUyV93Z9BkvtWXyvpSwCOLUGOvUrZKjdIP5Ok+9eMekhyGa7jSd4uad7yuXfJKzdB/xGAFUqj9D1J+nOfIwIRiEAEekwgAZAeu2FZbgQiEIEIRCACEYhABCIQgQhEoJ0CknYtvRVcSujHAHbxm/flIfSmLkcEwCWxHgLwcwALA/gcAD9wPt09G+p5+NzOPWTs7hKQ9G4AvwJwMMlbGl2dpEkB/BbAviTd48NBkW+Xz50zO94opbDcJ+QdpczVZbUy8yW5v4iDvs4M2amUd7sdwA9J/kiS+4z8xGOTvKjRdef8CEQgAhEYf4EEQMb/HmQFEYhABCIQgQhEIAIRiEAEIhCBrhCQtA6AuQH4bXp/+cHveZXFSfoIAJcd8vOEZUoPhYcBnFHOWbGUH7oAwN4k/WA5x4ALSPqhS+uRPKxZCklfdoNykr+U5OwMB+Jcks2BkQ0BHFr6fLiZ+TOlmbmDIA7kDXtI8rUO+G0E4FGSR0pa1SXeKr0/JH0cwBoO4JB0ma0cEYhABCLQQwIJgPTQzcpS2ycgaRqSz7dvhowcgQhEoLaAJL8Vtw9Jv7mWIwIRiEAEIhCBCHRUQNKCALYCsAMAP2x+c2jj6cqCJPmBsTM/HgfweQB+Q9+HG0q7ufVHAcwF4IoSCLmno5vJZF0jIGkpAOsC2HKsmUGSDvHnEsAdABx4W4DkXpJcssqf16MlfRDAJwDcB2BWAHeRvHE4EEmHA7jTCSUknQ3izJJNAPyTpLOZ/O+TANjW45E8qWtgs5AIRCACEahLIAGQuphyUj8LSFoUwCXlByf/8J4jAhGIQMcFJDlV/wi/gUbSf1nLEYEIRCACEYhABDoqUPohXFkeMH+K5DajLaC8Ge/eDE8CmNZv+JfSQ/47lpumOxjiUllzALgNwIEkPX6OARKQ9GsAZ5G8bCzblvQ+l1dzqTWSXyn9ig4p/Ts+BGBjl63yHJKmL0EQfyYdnPOvzgZ5rXoNkhygu5Sk+91MOCTtCeA4j1v1ew6qfMvZJiQfGcs+cm0EIhCBCHRWIAGQznpnti4VkORGbGP6YaxLt5ZlRSACEYhABCIQgQhEIAIRqCkgyWWtZgNwSumFsBdJv2U/6iHpXaX80Hv97BjAi25ADcBlg9wX5J0AXgAwRRnfL3ocRfLUWmPn+70vIGl9l6WqZFc0uyNJizvAAeBPpTH5YwAmcfZHZczSz+Pw6s+tpKVLSbeXSsksB0EmvPgoyZlLe5TG7O4j4t9zsORIN0Efmq0i6XslU8RZKDkiEIEIRKBHBBIA6ZEblWVGIAIRiEAEIhCBCEQgAhGIQATaISDJpazc3Hw7AJsDuKFS/qfe+UrfhK+WAIiDHceQvErSKgC+BOD9AKYsvUNmLg3UXU7oSJKv1jtPzusdgVKKamsAPyXpLKGmDkkrA/gGAAc3rpD0GQC7OfBG0plFEw5J33QDdJK/r56oZI64JNZzAGYCcFUJzP3Y55F0FlNljIU8F0k3Pp/okOR+I/7zcSjJlHRr6m7moghEIAKdF2g4ACLJaa0XugEUySc6v+TMWPU/5m+RPCoiEYhABCIQgQhEIAIRiEAEIhCBZgVKyR+XBXYWh/sjTuiF0OghyaWu3IvBvT+c+XEOyRM8jiQ/WF6pZIU4U2QWAM4eccbIyeXhtt/qz9EnApJ2BnATSWcENXVI+hqA5QEcXClJJWlNAC51tUN1STVJHwCwCckthk5WMpUcBPFnzplOnwLwfwCWrZTNKp/TL7hs2yi9b7yeeaszT5raWC6KQAQiEIGOCTQcAKn84FJdC7Fjq81EEYhABCIQgQhEIAIRiEAEIhCBCLRMQJL7GszgB9UA/GB5O5Ivj2UCSc4EcRP110vvD/dNmDCmpPcA8Bv8zgxxEMRBF79o+QaAc0ufkJqlt8ayvlzbfgFJDiR8lOQuzc4maSMA7vuxP8m3gmOl98fNzioi+dPq8Uu/EZdYe6t/x5DvLwtgezdGB3AvgPlJblk5R5IDK3eSPG+4dZfP704ATiJ5TbN7y3URiEAEItA5gaYCIJ1bXmaKQAQiEIEIRCACEYhABCIQgQhEoB0Cktys3H0V9gPgh8B+y/7GVswlyU2p3f/BD7CfAXAQyb8OeRjtPiGfBLBEKU00Xwma+OH2HiSvbsVaMkZnBSQ5sOXeGnuSvLuZ2SW5dJb7cexd3bi8ZH8sSHIPSbuWBuYXVwUwXCprSpKHjxDAcJk3N0J/1MEPAP4z8COS//D5kvYpjc7dq2bYQ9KnSzbTTkObqjez11wTgQhEIALtFUgApL2+GT0CEYhABCIQgT4X8JuAJP/d59vM9iIQgQh0REDS2iRP7MhkmcQPe38FwG+6+634e9phL8klsb4IYHIAvyN51lB6SXOXB8ouUTR76RcyVekTcgDJY3O7ekdA0lYAniB5XKOrljRj6bPx2HBlqCTtD+AIkrdKWsb9ZUg6WDLhkOSgxmYkNxvmc7YJgKlI/lqSP4/fB7AcgIsAXFcyQvYl+Z3R1i1pEgDOArmO5NmN7jHnRyACEYhAZwUSAOmsd2aLQAQiEIEIRKDPBCRd6ZIdJHfvs61lOxGIQAQ6KiDJTbJ3I7lWRyce0MkkbVj6ITztMlR+o75dFJKWKg+b3XvhjJH6K5QH2KuXh9JuzD5vyQx5HsBp5fPhf87RpQKSVgSwenVQot6lVnp4lMDC8UOvk/Q5AAtVf1Yl/QzADSTPqZxfAnvHOUhS9Xtrl2t3qPo9l2FzL5AHS+aRM07c/+Otc0Zau6RFSr+bn+VFmHrvcM6LQAT6UUCS/3/9R5e2JOnSgl13JADSdbckC4pABCIQgQhEoJcEJLlsxwMk/QApRwQiEIEItEmgPPx8mOQtbZpiYIaVtCQA9/44BYD7dezY7v+PSZoSgHs6uDfEAwB2JekHz8Me5YGKH077gbqbq/tregAui/X16p4QA3PjunyjJatibwDHknRGRd2HpKXL5+PU6mBG9QCSXKrtyOr/BpQybutXNz6XtA6AqUke5uslrQzg8yWA9kRlzNKnxOW6/ODO2UerAfivsztIPllr8aVfyFPNZLrUGjvfj0AEItBLApK+T/Kgbl1zAiDdemeyrghEIAIRiEAEIhCBCEQgAhF4S0CSsxQeDsnYBEr5Hj+kdt+EVQGcSNLZjB05Sv+EbQFMBmAXkpeMNrEkBz38AHtzN9UG8EppmO7SXVuQ/FdHFp5JagpI+i6Ad4yW4TPcIJKc9fNlAIeP1PelBEA/QvIXQ8eQ5Eboblx+ur8nyX1ntiT5Q0kf8+cEwK+GNkaX9HWXZiN5dLnu4NIf5CEAZ5F0o/QRD/83CcA2AH6RgFzNj0dOiEAEItBxAUnLA7g2AZCO02fCCEQgAhGIQAQiEIEIRCACEYjA+AiUh9QOPrjHhvs0THj428lD0swAXGbIpbFOdk+GGg+a3UdkLgDu+eAG6Z8p/+7L3IPBTawTCOnkTRwyVwk0bAxga5Iv1ruUkq3hjKSDRgs4DJf9UZlD0ocB/ADAD0m+6d+XtBcAB9fWBPAHkpcOXZOkbwN4geTJ5Zrf+lwAiwFwn4+rRwrIVM3tTKppSLo3SY4IRCACEegiAUkrAbg+AZAuuilZSgQiEIEIRCACEahHQJLfNnw3yR3rOT/nRCACEYhABMoDXjc791vv17jROMmdx1OmPPz+MYA7SuPqZ4d5SO2eMH6L34Ga77rUkST3BnH/BmccuIG6AJxZ3vpPIGQcbqqkPZ1VRPLCeqeX5Kbk7guz32gl2EbL/qgKRLjx+iMkHcBwAGQ9AOsCOJSk+8e87ZDkoMlDJM8qQbmfk/yepGkBrADADdVdz/6ikYI6kt7jDJASwLm93r3nvAhEIAIR6JxAAiCds85MEYhABCIQgQhEoCUCklz/fk6SM7ZkwAwSgQhEIAJ9L1D6M/yqZFC438HO3VBSTJIfMjsDxFkhbih9UdVDbTe99tubbtD+fgDLV5dAkuSm1Q6EbOcG1wD89v9ZLpeVjJDOfaQlucH43CSddVHzKJ9FByxeJ+nP5KiHpH0dACPp7J9hj/I5cmm1zUi+UjJAliTpHjIjXeM13ELyYknLOehBcreqz58zU/z5exnAaSP9eZHk/iKLkPx5rb3k+4MpUD4jt5O8fzAFsusIjK9AAiDj65/ZIxCBCEQgAhGIQMMCkmYFMCXJfzR8cS6IQAQiEIGBFChv27usj/sjnFMdaOgGEEm7lz4Q7kmycylb4Qbt7t1wX3nIPhXJ3w+33lKC6ZelTJYDIQ6kfCeBkPbe3ZKN40yi7Uk+Ums2Sc742AzAAyQPreP8Ndz7haQ/H6MekjYF8JwboLssFYDpAJxC8sYRPjPbu0wWyaskfdO9ZYY2NJc0D4AvOvMWwBkkbx06Vumr4yDducOV2qq17ny//wUkrVir31H/K2SHERg/gQRAxs8+M0cgAhGIQAQi0AYBSQ4KHEjSD0FyRCACEYhABAZeoDQB/RKAB/02O8lDuhFF0moAdiolrfzW/e8A3AbgPwDca+GvAP5E8vWR1l9KGR0GwG/++5mHG7xvQPLxbtxzr69Jknu5/J3kKbX2Unp1fB/AFZVSVXVc4+yPY0jeVMe5bkp+TMlycmk1B9BmGKkpu6RdAZxK8hZJ/txdMFzPD0nul+NMo48CuA7AeZVeI5U1Sfo4AP8Z24bkG7XWmu9HIAIRiEDnBBIA6Zx1ZopABCIQgQhEoAMCkvwW4rUkz+3AdJkiAhGIQAQi0NUC5eGtXwrwCwJ+GPzTbl5weZvea3UWxz8BuC+I+3q40fUDACoNtv8LwF+vlV/9zw6UVH7P2S5fAbAgADd9d5+Q9Uie1M3776W1SVodwLIkHQQZ9SglpjYEcDzJC2qd7+9L+qz7v1SXpRrtupI15P5oztTYR5IDItuRdNDlbYckl99yj5B7JDloti3Jt/WhqVwoaZHymfLn8qShfUsk+c/WXSP1HKlnzzknAhGIQARaL5AASOtNM2IEIhCBCEQgAhGIQAQiEIEIRKArBEpZIDd1/gCAXUne3RULG2URpRzWiQDc42PREvzwG/h+SO0G7je4FGTV1xQA3gnAvw79mh3Aj0pDa2eQuM/IGd1u0O3rK43CHVjbn+Sozb9LE3P3czmM5PX17k3SPgCOG6mEVfU4kpyd4ayPIwB8u2RiPC7JDcr/ONy8kvYH4L4l/pxtRdKluUY9JPnz5J4nMwH4vYMnlQskLVDWsCXJF2qNle9HIALdLyBpcQDz1JPl1v27GdwVJgAyuPc+O49ABCIQgQhEIAIRiEAEIhCBPhZw3XkA7qHgLImrSLpBeNcf5cG3H6w748OZAO4b4YftZwL4CIA5XXaplMe6brS39sv1PymZI/MBWAKAe1V4/Ku6HqNLFyjJwYIXR+rJUhUUWL+UjnJ50vvq3U7JLlm0nuwPSXO4BwmAk91nQdIGpVfaQZKcBTQLSZdTm+iQ5FJwbpzuz4SbmNdsyF4+Tw6YrAlgaQAXVme0SHK2yX9JHl7vXnNeBCLQ3QKSFqsnENvduxjs1SUAMtj3P7uPQAQiEIEBEJBEki77kCMCbxOQ5HrV/yF5dngi0AoBSXsCuL+e5ratmC9jRCACwwtIeg8A/3l0+agnSO7XK1aSDgKwY6XEkKSlAKxKcpfyANrNrZcsD9b91r1LEjm74waS91fvs7yVvznJTcq1fmjtf34/APeV2Ifkvb1i0w3rlLSs+2uQdGbNiEfJPpoBwL4k3Zy87qPe7A9JDka4l8dNJE8u99gN0N07xJ8X94vxZ+l7QyeXdBSAjd0jBsAzjb7hXbJO3JvmzpKp8rKk6UuwbvdKAK/uTefECEQgAhFoi0ACIG1hzaARiEAEIhCB7hCQ5BIRHyHpchA5IvA2AUl+M9gBkAvDE4GxCjjgWur1n03yG2MdL9dHIALNC0jyw2lnSvjP5U9IOgukJ47Kg+nKmkuwfqaRmrdLclDD/RncJ8QPvP9WHojfJGkLAI8NbbotaWUAmzs7oGSW+CF9yhbV8QkpwQk3D3eD+eF+tnDT8C0BvOReHHUMOdEpJfvDb1w7sDHqIckZHM8N/WxIWhfAjA78SdoNwFkkr60MJmny0v/jW6XkmrNHbqk139DvS5oRgIMgDji6xNdDktYCMFe9GSWNzpnzWyMg6TMApiJ5emtGzCgRiEC3CiQA0q13JuuKQAQiEIEItEBA0kUApia5TAuGyxARiEAEagpIenceItZkygkRaKtAebjvDD8/5HWpp1vbOmELB5fk3h4ul+Q+DhMOST8E8GA9JbwkfbD0DXGprLlK74+dAFxB8qWhSy0Pyp0FYKsjUrpo9JtZyku9h6QzLN52lMbjm7pEWa3yWCPNJOk3AP6vVskZSb5v05F0H4+JjhLgOADA3gAWAjAHSf975TPlvjh7OjNE0tEAvkfylWY/ypK+CmAFAKcAuMyZRSUrpO6eJ83OneuaF/B/b0i+2vwIuTICEegFgQRAeuEuZY0RiEAEIhCBCEQgAhGIQAQiEIE6BCS55JAbP7v85cWVskB1XNoVp0hyc+ldKiWrvKjyBr8zDm5uZJGStvaDbwBPAnBgxKWubgNwPclHK2OVh+XOFHFza5/rbJDzGplrEM6V5AwbO207XN8VSc7C+W7pi3FaMyaSVnVPjlrZH6W3x2IAdhopu6kEJeZ2MKV8phwwmXCUviHOHjkQwIYk3UB9TIekRUs2iDNJHgbwSZI7jGnQXByBCEQgAmMWSABkzIQZIAIRiEB9ApJchsi1iXNEIAIRiEAEIhCBCESgLQKS/CDXfTHuIenG4T11SHofgB+Q3Kqy8NKsejuSz9S7mdKLwVkKW7qXSAlyVEplfQiAy125VNaNJG/3uKWckRumuzSOv7czybvqnbPfz5PkklTXDNc3TNKKAJy183s3Im/WomR/nEByxMyJMtfXAOxWHcgabk5JvwXgZuc+/9xK43tJH3Dgw5lBAOYluX+za66+TpL7j7jfyDtLWawLEkxrhWzGiEAEItC8QAIgzdvlyghEIAINCUjyX6bOb/TNtYYmyckRiEAEIhCBCEQgAgMrUN6ed++DfwPYodHG090AJ2lhP6yuvDlfAm8WL98AACAASURBVBl7kHRmQd2HpPVLff+DR3gw7nn8xr6zGtyzwo2s/eb+NaV01o6l0fqlALbvRcu6seo4sfRhWZCk+2lMdJTvuafKIc300agMVj6/S5L8+UhL8ktlAJzZ85t65pK0ZrnHdwCY2z1BPHbJVvlyyfj5Rz3l1epgeuuU0gfEvUCcifUVkv41RwQiEIEIjINAAiDjgJ4pIxCBCEQgAhGIQAQiEIEIRCACrRSQ5GbevwYwRXk47Af5PXdIWta9FEi6jFflQbUfINddSkiSDX4HYFeSD9ZCkOReIYsDcFBkXvevAFDpm+LAi3/vlNEezNeao5e/X8pF+X78nOR91XuR5KwPlxc7gKTLPjV9SHK/jhNHyv6QNKsDewD+SPLieicqTdvPAbAWSWd9+HM14XPmHiKl94vveUuP0mT7CJfDIun5cnSBQOn7MznJI7tgOVlCBCLQAYEEQJpAlrQJgD+RfKiJy3NJBCIQgQhEIAIRiEAEIhCBCESgpQKS3M/AGQ1nkTyupYN3cLDy0NiZBhOabEv6HIB5qhtY11pO6f0wJ0k3om7oKCWMlgDgfhYulfUEgHcDWArAGwCOInloQ4P2+MmStgHwCMnjq7ci6UcApi4Bt5fHss2S/bEUyV2GG0fSJA5ouYcLyT80MlcZ2+XPfFxE8kpJK5Wglz9r32xkvNHOleTm6i7j5i+veTYAd6UMVquExz6OJAe+JiN54dhHywgRiEAvCCQA0sRdcuMvkq4HmiMCEYhABCIQgQhEIAIRiEAEIjCuApLWAPAdADfVah49rgutY/JSTmnGSpBBkjMwniJZd1Pt0vfhdyRd1mpMh6RKMMSlshxgcrbIP0s2RN83Spf0aQCfJulyvhMOSe8B4ODHM40Epka7EZKcvXQSyeuGO68EYZ4nOWxJs1o3WZL74TwL4D8OjJXA2jLeDsnta11fY+0uoVYJergHyP3+Ivn4WMbNtRGIQAQi0BqBBEBa45hRIhCBCEQgAhGIQAQiEIEIRCACHRco5YkO8oNdAJuRfKzji2jhhJLWKw+lJ2SxSNoJwHkkr61nmhIMWrhSQquea+o9R9L8ABYDsAWAjwF4AMDuAP5RHng7MNI3hyQ/2Hdg4giSN5b7MaFJvUuEkTymFZuVtAqApUfJ/nDZqplI7tHsfKVxurOJHLzZyH05Sgks78NN0hs6JE1Wgh4ujzZ7VdAjlUIakszJEYhABNovkABI+40zQwQiEIEIRCACEYhABCIQgQhEoC0CknYu5Zl+SfKStkzSwUFLxscTJE8vD9x/6yBDvYGd0kfi+MoD+3YsXZJLJjkz4moALwJ4byl1NDkAB6DcC8O9R5wFMFHPjHasp11jSvo+gDcrAYKSDePggUuCn9mqeUv2x8nDBblKRpDLj+1E8tWxzCnJDdznBPD70tflM6WkWd2lkCQ54FHJ9pgQ+Cr3OU3Ox3Jzcm0EIhCBNgokANJiXEkrA7i93h/OWjx9hotABCIQgQhEIAIRiEAEIhCBARGQ9AUA7lHp0kGH98O2JW0J4K+uzy/pXQD2J+lG2zUPSZ8qDdR/VvPkJk+Q9EMAM5a+F89XDyNpegDzlYfrDorMAWCGEhR5tBIUAXDvWB/mN7n8ui8rwQ4Hen7stZZnHeuWbJAr6h6oxoml58uyJB3Im+iQ9EkAXy8BsDE1WPfAkj4OwJ+vq0rgyhkhPyDpYNWIR8myqgQ9nq4KejjrKkcEIhCBCHS5QAIgLbxBklw/0v8j9ZsLX2vh0BkqAhGIQAQiEIEIRCACEYhABCLwloCkuf32OoA7SToI0heHpB0AXEzyakkLAli/uv/EaJuU5HJU55O8vNUYkiZ1MADA6yRdFqquQ9KUAFw6y5kDvmcOirgx9r8AOCjiB/supXUfyWfqGrQDJ5WeGS499mdJfr6xPICDSd7eyukl/QrAKUOzPyQtBGBrAPuRvKlVc0ras/Ry8Wfk4yRXG25sSTNXlbhy5kkl0+OFVq0l40QgAhGIQGcEEgBpoXP5gWh/B0FITqhXmiMCEYhABCIQgQhEIAIRiEAEItBqAUkHAPiIm5/3cpmloS4liHEiyb+W3hAfJvmbWn6SlgbwJZLb1Dq30e9LchaHm34/3Ey/iBEesDtTxFkFDoq4LJODIq9XldCq9BUZc+ZDE/v9BoBZHeiRtHEJ3jgTp6X9ZUpWiYMQE2V/lODDjgDOInlBo+sf7fyS2bIfgCdLE/fvVM6XNG1VeatJqoIebp6eIwIRiEAEelQgAZAevXFZdgQiEIEIRCACEYhABCIQgQgMpoCkL5cH8u6NcW4/KUjap5S9ekDSBgBeJXlCrT1K8gPz60ieX+vcRr4vyYEKl726nuTxjVzb6LmSHATxfPOUviJurv3OEhR5ZEgJrTcbHb+e8yW9H8B25cuBEGe+7E3ytXqub+Sckv1xKslrqq8rvTpcWvzERsar91xJzpxasfQCcQZKpbzVNFVBj8frHS/nRSACEYhAdwskANLd9yeri0AEIhCBCEQgAhGIQAQiEIEIvCVQHsj7Qfw5JHfpNxpJBwHYkeTTkvwg/spaJa0kLVwyYTZvpYekRQF8r2QinNXKsesdq2QlDO0r4vJMfkDvoMhDVSW03JB9TIck909xTwyX7XqM5IFjGnCEi0v2x3Ikd6o+RdJWAF5p17yeq/QCucyBNvebqQp6dDzbph22GTMCEYhABCYWSAAkn4gIRCACEYhABCIQgQhEIAIRiECPCEhyuWU3B3e5p7ZkAYwnRXk7f2NnHEjaF8C+JF0OasRDkntFuLH4H1u1dknOEHAGyuG1AjCtmrPecSRNPkJfETdl/+eQviJPNTCum4KvUkpxOZumbRkvpcfIH93rpbI+SW52PxtJ93Jp+VF6yrix+uIA/OsezgIhqZZPlgEjEIEIRKBrBBIA6ZpbkYVEIAIRiEAEIhCBCEQgAhGIQARGFpC0aXko78bgLW1G3Q3upWH4gSS/XXps+uH0+qOtTZIzFdycfJNWBYQkrQnAzbHd9PuWbrCpZw2S3Gi9uq+IS2j54b6DIs4WqfQVcYbHRIekGUtJqP8COILkOfXM2cw5kj4N4BPV2R+SvuCm5AB2IvlyM+MOd42kqQB4vmVKObHrAFzS6n4mrVpvxolABCIQgdYLjGsARJJ/oHA9z0tav7WMGIEIRCACEYhABCLQKwKS9gTw51Y3O+2V/WedEYhABGoJSFoAwEkAfkvysFrn9+L3Jc0EYBeSm5TAhoMaW462lxIUeqZV2QqS3PfCpa8OIPlALzpWr1nSLEP6iswBYOqqviIuoXU/gN0A2P8n1VkZ7dh/yf44neRVHl/SJwDY/Rck3xacaWYNkj7mIAuAxUqZqytIXtvMWLkmAhGIQAR6W2C8AyDHAvg3STcUyxGBCEQgAhGIQAQiMKACpXnt5SRdkztHBCIQgQgMEZDkHhRPkvxOv+JIcvbCD0huVUpQLUlyr5H2W5qG/wLApiRb0f/i+y7BBGAfkv/qY+d3V5XQmquUhPoygK1J/rad+5a0kstPkXSvEQc/PgRgGwDO/Ll+LHNLmg6Ax1+qjOOAh1+ueHYs4+baCEQgAhHobYFxDYD0Nl1WH4EIRCACEYhABCIQgQhEIAIRaL+ApF3Lg93PtOJBf/tX3NwMkj4K4KskdyiZGJOQPGaUAMiGfoZO8ojmZvzfVZL8EB4kfznWsXrxeknui/EZANMCeCs7o9V7keSA1hnO/ihlt3YEcC7J85qdS5IDHssBWBjAjQCc7XFzs+PlughEIAIR6C+BBED6635mNxGIQAQiEIEIRCACLRKQNBlJ10LPEYEIRGDcBCQtD+BQAFuM5SHxuG2ggYkluQeEswN+URqb30Ty4uGGkDQNgP1LyabHG5hmolMl+YH/jwA8QfLAZsfpl+skuTm4e6DY9KRaDegb2XfJ/liBpIMezv74OYC/N1O+TNKsAD4FYEkArwBwM/WLWtk/pJG95dwIRCACEehegQRAuvfeZGV9JCBpdQAvkry8F7flv3T16tp70TtrjkAEIhCB8RcodejvKg/W/OAxRwQiEIFxEZDk0oDXkNx2XBbQwUklOQNhQZL7SvoVgMNI3j3cEiStC2C6sZRskjS3y2cBuJWkS3TnKAKS1iqN4C8FcBzJ18eKU/p9nUXyL5Lc2+W1Ru9fCQg6UDZ/yfa4lOQdY11bro9ABCIQgf4VSACkf+9tdtYlApImd61eN5Yj6WZ6OSIQgQhEIAJdISBpYZK3dcViunAR5UGNy3T4rdIcEYhABDouIOl8AFORdDPnvj8kfQnAjCQPlXQUgO+RfHXoxiVNCuB3AH5J8r5mYEq5re8BOJ/k6c2M0e/XSJoZgAMhHwTgwMVYylQ5W2NFZ39I2gDAnCRd2q3mUQJVKwBYAoD7ebh5urM9xhyUqTl5TohABCIQgZ4XSACk529hNtALApLWLhkgf+qF9WaNEYhABCLQ/wIlO/FsANu71Ej/7zg7jEAEItB7ApL2BTA7AAer/ab7lb23i/pXLGk9AG8CcOa8G3JvNtzVJVDyPpK/rn/0/51ZsgjcP+RIkpc0M8YgXSNpEQAOTvk4jeQtje6/vFTgvw9PD8Bl3Xau1c+mlMxytof/DNxQ/gzc2+jcOT8CEYhABAZbIAGQwb7/2X0EIhCBCEQgAgMqIOm9AHYrZS0uHFCGbDsCEYhATwiU0lDuzTBlCQ64afRrPbH4BhYpyRkZ7j3hDPpPkfT/p952SHLvj0NJ3t7A8BNOlfRZAF8AcDBJN8zOUaeApNUArOG+HQBOJPlUPZdKWhHASm52DuBbAPYgef8I9/b9AJzt4absjzjbY6Q+MPXMnXMiEIEIRCACCYDkMxCBCEQgAhGIQAQiEIEIRCACEegBAUkuqetSQi5J5DJAF5D0Q+K+OEpfiL+6tweAaUgePnRjklZ1KaR6yydVXy/p6wCWAvBbkskkaOJTU0o8r1OCFA7E/aHWMJL2AOD7+ukSeLpuyH1x2Wh/b5ly7/39S0g+XGvsfD8CEYhABCJQSyABkFpC+X4EIhCBCEQgAhGIQAQiEIEBFJB0HIBXSG40gNvv6i2XLL6VASxb3sa/mOTNXb3oOhYnaQcAF5cgxV0knTEw0SHplwBOJXltHUO+dYqk7wKYC8C+9WYuNDL+oJ0raV4AXwUwKwD3y7psOIOS/eGsm3cAuJDkOZXzJC1UymEtBuAeAFf2e5m3QfucZL8RiEAEukEgAZBuuAtZQwQiEIEIRCACEYhABCIQgS4TkOQ+DC+SXL3LlpblFIHyNr7vj5uku1n4ZSQv6FUgSbsDOAHAugCOJ+msgeoghsuArUzSgZK6D0lbAXCWwa/SOLtutrpOlOQgnEuKPQfgFJJ3D7lnzv6YBcCfSR4n6V2lHJazPaYA4GwPf++JuibMSRGIQAQiEIEGBRIAaRAsp0cgAhGIQAQiEIEIRCACEYhABLpNQNJyANxrwW/k/wXAeSSf7bZ1jrYeSfsAcH+P7QFsSfL5IQ/Tdy0Py+tqXF4etjv48SzJA3rJotfWWhrTOxh3TQlevSzJvTy2A3BWKdnmQJ3LuN0K4AqSE5XC6rU9Z72NCUh6tzN+SJ7d2JU5OwIRiMDYBBIAGZtfro5ABCIQgR4XkDR9rz0c6HHyLD8CEYhABCIQgTYKSFqg9FNYurxd77JDblrd9YekgwDsB2Bzkt8fEvxYAsBaJH9cz0YkzQlgMwB3kDyqnmtyztgEJE0LwH1WPgrAmSDrO/gE4Cb3nwdwdQlgOVskx4AJSHKm0LYknf2TIwIRiEDHBBIA6Rh1JopABCIQgQhEIAIRiEAEIhCBCHRGoDyMXg3AxwG4vJCbSl/Zmdmbm0WSAxWHAFiV5E7Vo0hyJsEt1T0kRpql9JZwAMW9UU5rbjW5qlkBSR92vw8AswFw5s3vSd7S7Hi5LgIRiEAEIjAWgQRAxqKXayMQgQhEIAIRiEAEIhCBCEQgAl0uIMkN090/YyqXHgJwNsnXumnZkqYEcCCAM/3gnKSzQSYckhYEsAnJH9Zac+lJsVEpw+SH8DnGQUCSM0H8uXMjeweieqoc2ziQZcoIRCACEWiTQAIgbYLNsBGIQAQiEIEIRCACEYhABCIQgW4SkPQxAJ8C4ICCyxGdT/LhblijpJkB7AzgdgCPkjyjsq7SxPxBkqeMtlZJqwL4KoBDSV7bDfsa9DWU4JXLlzkI8sige2T/EYhABCLQeYEEQDpvnhkjEIEIRCACEYhABCIQgQhEIALjJiBpDgCrAHAt/nvKw+kbx21B/z/LYz5neQB4CcAZJCesR9I8pSn6D0bLWpG0FgA3gv9dr/Q8GU/vTs5d7uFKpfG5e4PkiEAEIhCBCHRMIAGQjlFnoghEIAIRiEAEIhCBCEQgAhGIQPcISJoUwGcBfALAfwFcRvK88VihJDfOdvbGjAB2JPlUCYA4KPICyWNHWpekDQE4gLIfycfHY/2Zc3SBkuHjIIib0t8arwhEIAIRiECnBBIA6ZR05olABCIQgQhEIAIRiEAEIhCBCHSpQOmd4fJYswP4C4DzSD7TqeVKcrN2Z6W4/4d7eDj7YyYAewPYjORzw61F0hYA3gXg1yRf7dR6M0/jApJ8nz4N4AmSLsGWIwIRiEAEItB2gQRA2k6cCSIQgQhEIAIRiEAEIhCBCEQgAr0hIOn9pXn10gCuL+Wx7mj36iU5+OEMgddJblcCIBsAmIzkoUPnL03TfwzgRZL7tnt9Gb81ApLeUe7zGyQvbs2oGSUCEYhABCIwskACIPl0RCACEYhABCIQgQhEIAIRiEAEIjCRgKT3AHBTcffVeBrAJSQvbxeTpC8BWAHAvST3lzQVgAMA/Izko9XzSprNWSHl3CPataaM2z4BSf5cTVcCbC+3b6aMHIEIRCACgy6QAMigfwKy/whEIAIRiEAEIhCBCEQgAhGIwCgCkly26JOl1NQVAM5pdbkpSesBWB7ABSRPlrQ2gFlI7jck+PFBAD8oDbVPyo3rXQFJiwKYvwRBOlZurXfFsvIIRCACEWhGIAGQZtRyTQQiEIEIRCACEYhAVwtI2hzAyyQP6+qFdmBxkmboZB3/DmwpU0QgAuMkUBqVOxjyYQDu4eBgxYOtWI6k75UAyAHuDyHpIAD7kLy7Mr6kpQBsDODk8WrW3oq9Zoz/CUj6EADf14tJPhybCEQgAhGIQKsFEgBptWjGi0AEIhCBCEQgAhGIQBcJSPomgL+TvLaLlpWlRCACPSxQSlC5Z8eyAO4D8GeS7hfS9CFpyxIAcXbH4gA+SHKvquDHygDWAXAYyauanigXdp2ApLlLX5C/kLyr6xaYBUUgAhGIQE8LJAACQNK6AP5B8i89fTez+AhEIAIRiEAEIhCBCEQgAhGIQIcEJE0C4LMlcPE6gMtJntvM9JJ2BrAEyc9K2gfA0SRv8ViSvgzgUwAOJPm3ZsbPNd0tIGmmEgS5i+TN3b3arC4CEYhABHpJIAGQ///D1CKVH6x66eZlrRGIQAQiEIEIRCACEYhAZwTyd4bOOGeW3hWQtAyAFQG8F4BfLjyf5FP17kjSwQAmB3CCM0tI7lKCH98CsCCA/YY2Q6937JzXGwKSpi5BkGfygmpv3LOsMgIRiEAvCCQA0gt3KWuMQAQiEIEIRCACEYhABMZNQJL7HUxJ8sZxW0QmjkCPCEhyU2uXq1oagP/MXETyjlrLl3Sqy/UBeAeAM13mStKmAKYHsDfJF2uNke/3voAkP6dynxmVviD+NUcEIhCBCESgaYEEQJqmy4URiEAEIhCBCEQgAhGIQAQiEIEIDCcgaRoAqwH4OIBnAVxK8tKRtCT9GcANAN4AsBOArQC8RnLvCA+egCR/bmYoQZCXBk8gO45ABCIQgVYJJADSKsmME4EIRCACEYhABCIQgQhEIAIRiMDbBCStBGAFAO8GcCWAc0i+XH2iJGeL3A7gLAAfA/AgyUPDObgCkvw5WKAEQeoupza4Ytl5BCIQgQgMJ5AASD4XEYhABCLQEgFJUwKYjeQDLRkwg7RNQNI2ACYhuWfbJsnAEYhABCIQgQhEYIiApIVLj4ePALgGwIX+2bH8HOnm5m5+/QiAa0m6F0iOAReQ5ACIs0EuJvnggHNk+xGIQAQi0IRAAiBNoOWSCEQgAhEYXkDSfCTvi0/3CkiaFMDTpcno9CRf7d7VZmWtEpA0J0k/UMoRgQhEIAIRGHcBSbMCWMXNzgH45ZlbARxfSmDtS/LscV9kFtA1ApLeW/qCXE3SfWJyRCACEYhABOoWSACkUEmaFsDzJN+sWy8nRiACEehSAb9dR/K2Ll1eljXOApL8wMEZIOeO81IyfQcEJM0D4HCSbiiaIwIRiEAEItA1AqXh9WdLvw+/5b86yYu6ZoFZSNcISJqxZA/dQ/KmrllYFhKBCEQgAl0vkABIuUWSDgLwEMk9uv6uZYERiEAERhGQtKQbBubhdj4mEYhARUCSA155ySMfiQhEIAIR6DoBSXM48AFgLgD/AnAIyTS97ro7Nf4LkjRVCYL8i/+vvTuPtu6s6kQ9J+nogpBAQHoCoUckSKNIJ0EoEVFBbHCIFy6lpUEEvHDllg1aXrR0KCiiqJQWXKUQxA7UBJQ+NKGTQCSExkgXCGAgAklofncs2FIISb7T7L3Pap7vHxxmvfOd83lX4Dvnt/da3cO7ZPwhQIAAAQKHFBCA/O8A5MjuvviQYi4gQIAAAQIECBAgQIAAAQIE9i2Q5LhV+PGyqvrY6psgwyOx/qy7P7HvDRSYpUCSe1XVYav3gnxulkMaigABAgTWJiAAWRulQgQIECBAgAABAgQIECBAgMBOBJIcswo/Xtfd7xjWJBlejn631fvKTunu83dSyzXLE0jyjVU1BGjDy9H/bXkCJiZAgACBnQoIQHYq5ToCBAgQIECAwMwFklx7+KWTb8XO/KCNR4AAgQMWSHL0Kvx4a3e/7cvbSTK8E+SIqhoedzSEIB894HZtP1KBJF9fVbdYhSAfHmmb2iJAgACBAxYQgBzwAdieAIH5CCT571X13O4+fT5TmYQAgSUJJPmfVfVP3f3LS5rbrAQIECCwPYEkl6+qIeR4Z3f/41fuvHrZ9QOq6s1VdctVCOKX29s7okntlOSmVXXXVQjyz5NqXrMECBAgsBUBAchWmG1CgMDcBZIcWVWvqqondffz5z6v+QgQmKdAkqO6+6J5TmcqAgQIEDhogSSHr7758YHufv2l9ZPkxKo6tqqGX2jfZRWCfPCg+7f/OAWSXHf1cvTTu/vMcXapKwIECBA4KAEByEHJ25cAAQIECBAgQIAAAQIECCxIIMm3DS877+7XHGrsJN85fCuxqj5TVfdchSDvO9Q6/3yZAqt3ygwvR393d79hmQqmJkCAAIFLEhCAuC8IECBAgAABAgQIECBAgACBjQokuXdVXdjdr9jJRkmuVVXfOjxitqquufq/h3eCnLOT9a5ZnsDq8WonVdXHd3qfLU/JxAQIEFiegABkeWduYgIECIxeYPiBt7vPHX2jGiRAgAABAgQIEDikQJJ7VFV390sOefGXXZDkTlV1he5+aZLrrUKQl3T3u3dTx7XLEkjyLVV1xOq9IJ9d1vSmJUCAAIGvFBCAuCcIECBAYOsCSb69u19wSRuvfrh9T1XdsLs95mDrp2NDAgQIECBAgMD6BJJ8c1VdsbtP3UvVJN9TVW8YQo8k116FIK/q7rP3Us+aZQgkuXNVfe0qBPnEMqY2JQECBAhckoAAxH1BgAABAlsVSPLTVfX/VtXJ3f3blxKC3Ki7hxDEHwIECBAgQIAAgYkKrL7BcWx3/81eR1h9OGYIUZ7b3Z9N8u+PwxpeeP32vda1bv4CSb6uqm5TVS/u7g/Nf2ITEiBAgIAAxD1AgAABAgcukOQuVfXwqvrN7n7zgTekgcULJLlZd5+1eAgABAgQIEBgjQJJbl9V162qv+nu4UXme/6z+vvj8AytVw1Fkly9qu5TVW/u7rftubCFsxdIcpOqGh7B9vc+YDX74zYgAQIELlHAN0DcGAQIECBAgMBiBZLcqqreOvyCprvfv1gIgxMgQIAAgTUKrD55f9OqemF3f3q/pZMcXlXDo7Be2d3vXYUgV1uFIGd291v2u4f18xVIcp2qutfqUWoCs/ketckIECAgAHEPECBAgAABAgS+UiDJDbr7HDIECBAg8IVP1j+zqi7f3Q/mQWAvAkluWVXDo4eGb36s7d0LSY6vqhO7+3n/3leSq6xCkLN9s3gvp7WcNUmGwGwIQc7p7tOXM7lJCRAgQMA3QNwDBAgQIECAAAECBAgQIPAFgSRPrKojuvsJSAjsViDJCVU1vHx6CD8+utv1h7o+yfAoo0919+u+LAS50ioEGX6x/YZD1fDPlyuQ5KhVCPLJ7n7ZciVMToAAgWUJCECWdd6mJUCAAAECBAgQIECAAAECaxdIcsOquucq/NjIC6eTXGH1KKxTu/vcLwtBLr8KQT745eHI2odUcBYCqyBtuGeG94Ls6/00swAxBAECBGYuIACZ+QEbjwABAgQIECBAgAABAgQIbFIgyfCy829bhR/v2/BeN6uqW3T3X3z5PkmOrKpvraqPdverN9mD2tMXSHKnqhreDTKEIB+f/kQmIDAtgSQ/XVVv7+4/n1bnup2igABkiqemZwIECBAgQIAAAQIECBAgMAKBJNesqvtV1T909z9vo6Uk966qj3T3m74iBDlsFYJc0N2v3EYv9piuQJLbVNVtVyHIB6c7ic4JTE9geIfTOt8TNT0BHW9TQACyTW17ESBAgAABAgQIECBAgACBmQgkOXb1zY/XdPfZ2xpr9fLz76mqv7ikd40kGb4JcpH3PGzrRKa7T5Ibr94LMnwT5F3TnUTnBAgQIHBpAgIQ9wYBAgQIECBAgAABAgQIECCwK4FVCDE89uofu/ufdrV4DRcnuXVV3aC7X3hJTSXaOQAAIABJREFU5ZLcq6rS3f+whu2UmLFAkq9dhSBv7u63znhUoxEgQGCRAgKQRR67oQkQIECAAAECBAgQIECAwN4Eklxx9c2Pd3T3W/ZWZf+rkgwBzHu7+4xLCUGGl7If3t0v2v9uKsxZIMnXVNVJq/vpdXOe1WwECBAY3pvV3RdPUSLJ8N6Y13b3L++0fwHITqVcR4DAjgSSDM/dHV5m9fTuPm9Hi1xEgAABAgQIECBAgMAkBJIcsQo/huDhjQfZ9OoRXN9VVX96ac+ST3K3qhoCm1O6OwfZr73HLTD8QnD1TZBPd/dLx92t7ggQILB3gSTPqapXdPdT915l+yuTHDUE1VX17O5+1E47EIDsVMp1BAjsWGB4mdylfQprx0VcSIAAAQIECBAgQIDA6ASSDC88H15A/toxNJfkdlV1je4+9dL6SXKXqrrqKgT57Bj61sN4BZLcvaqutHo5+kXj7VRnBAgQ2JtAkhtW1TlL+WDAgQUgSR5bVcd29xP2dlRWESBAgAABAgQIECBAgAABAtsSWL1c/FPd/cpt7bmTfZI8oKrO6u63X0YIcuchKKmqU7vbL7V3Arvga5LcYXjHTFW9uLvPXzCF0QkQIDB5gYMMQB5cVVfp7j+YvKIBCBAgQIAAAQIECBAgQIDAjAWSfEtVfX6MjwZKcs2qum9VPbe7P3UZIcjwS+3rrEKQS71uxsdotF0IJLlVVZ24+ibIB3ax1KUECBAgMCKBAwtARmSgFQIECBAgQIAAAQIECBAgQOBSBJLctaouP+aXia8+sX/l7n7JZR1kkuEX2jdaPQ7r3xw6gUPcL8ev3gvyku5+Jy0CBAgQmJ6AAGR6Z6ZjAgQIECBAgAABAgQIECCwFYEkw6Ojrtbdf7uVDfexSZIHVdWbuvtdh/il9m2r6marEOTj+9jS0gUIJLnWKgQ5o7vfsoCRZztikh9dvTPoF2c7pMEIEPgqAQGIm4IAAQIECBAgQIAAAQIECBD4KoEk31BV166qv+nu0b88PMl1q+puq0dhfeYQIcitq+o2qxDkY46fwCHul6usQpAPdPdraU1XIMmR3X3xdCfQOQECuxUQgOxWzPUECBAgQIAAAQIECBAgQGDmAkmGb0nceBV+XDiVcZN8U1Vdbicvak9yi6q6/SoEOW8qM+rzYASSHF5VJ1XVRYd61NrBdGhXAgQIELgkAQGI+4LAAgWSDJ92+uHu/qlNjZ/k6t39kU3VV5cAAQIECBAgQIAAgc0IrF7+PPzMMHzz44LN7LKZqkkOq6rvqarTuvtfDrVLkuFRWMNjvk7p7nMPdb1/TiDJ8C2jo1cvR59MOOjkCBAgsFQBAchST97cixZI8r1V9fSq+oZNvMgtyddX1euq6obd/YFFYxueAAECBAgQIECAwIQEkty0qu5YVS/s7n+dUOtfajXJ8JLz4Wed5+6k/yQ3WT06awhB3r+TNa5ZtsDq8XDDffbS7vbtoWXfDqYnQGDkAgKQkR+Q9ghsSiDJ5bt7Y59WSXInz0bd1OmpS4AAAQIECBAgQGD9AkmOXwUBwzc/Prz+HbZXMcndq+rCnf5MsgpNhscbDSHIIb85sr1J7DRWgeFn3qp6zvDvjHtmrKekLwIECFQJQNwFBAgQIECAAAECBAgQIEBg4QJJrldV911982Py3+IePvC1ehTWi7v7gzs53iTXr6r7VNWw5j07WeOaZQsM78rp7n9ctoLpCRAgMG4BAci4z0d3BAgQIECAAAECBAgQIEBgowJJvraqvm31i/9zNrrZFouvHud1q+7+851um+Q6qxDk5Zt4XPBO+3AdAQIECBAgsB4BAch6HFUhQIAAAQIECBA4AIEkD62qC7r7+QewvS0JECAweYEkV1+FH8NLw985+YG+YoAkw2OtPtbdb9zpbEmutQpBXtPdZ+10nesIEDi0QJIrVdVDu/tph77aFQQIENi/gABk/4YqECBAgAABAgQIECBAgACByQkk+Zqqul9VvbG73z65AXbQcJKjV4/C+qvu/sgOlnzhkiTXWIUgg82ZO13nOgIELlsgye2r6peG4LW7P8+LAAECmxYQgGxaWH0CBAgQIECAAAECBAgQIDAygdWnsIfHXr29u88YWXtrbSfJrarqRt39gt0UTnLMKgQ5o7vfupu1riVAgAABAgTGISAAGcc56IIAAQIECBAgQIAAAQIECGxFIMmRq8dendPdb9rKpge8SZKfrqobdPeP7qaV1bdkhhejn+Vl17uRcy0BAgQIEBiHgABkHOegCwIECBAgQIAAAQIECBAgsHGBJJdbhR8f7u7XbXzDkWyQ5Puq6k7d/ejdtrR6jNa3VtV7dvMukd3u43oCBAgQILAXgSQ/WFUf6u4X7WX93NcIQOZ+wuYjQGDUAkmu3d0fGHWTmiNAgAABAgQIEJiNQJLh2wwXdPdpsxlqC4MkuWJVDSHI+7v79C1saQsCBBYqkOQ7qurE7v75hRIYe5cCSX5oFYCcssuli7hcALKIYzYkAQJjFEhy56q6Unf//Rj70xMBAgQIECBAgMC8BJLcq6o+290vm9dk25kmyVGrEOS87n7Ndna1CwECSxNI8qyqGj7Rf/PuPmtp85uXwLoFBCDrFlWPAAECBAgQIECAAAECBAiMTCDJ3arqyO5+8cham1Q7SQ5fvRj9/O5+1aSa1ywBApMQSHL1Vfjxykk0rEkCIxcQgIz8gLRHgAABAgQIECBAgAABAgT2I5Dkm6rqKt39d/upY+0XBZIMv0sZHiX2qe5+ORcCBAgQILAbgSTHVdXTquqJ3X3Gbta6dvcCApDdm1lBgAABAgQIECBAgAABAgQmIZDkDlV1rap6YXd/fhJNT6TJJPdePVLsJRNpWZsECBAgMAKBJNetqj+sqv+7u98wgpZm3YIAZNbHazgCBAgQIECAAAECBAgQWKpAkttV1Q2r6m+6+6KlOmxy7iTfUlXtvX6bVFabAAECBAjsXUAAsnc7KwkQIECAAAECBAgQIECAwCgFkty6qm65Cj/+bZRNzqSpJHevqqO6+9SZjGQMAgQIECAwGwEByGyO0iAECBAgQIAAAQIECBAgQOAL76i4WVXdfhV+nM9k8wJJvrmqjq6qU7v7c5vf0Q4ECBAgQIDATgQEIDtRcg0BAgQIECBAgAABAgQIEJiAQJIbV9Xwy/jhsVfnTaDl2bSY5Bur6thVCHLxbAYzCAECBAgQmLCAAGTCh7fb1pPcubtfs9t1ridAgAABAgQIECBAgACB8QskuX5VDS/mHsKPD46/4/l1mOSOVfW1VXVKd184vwmnMVGSE7r77Gl0q0sCBAgQ2KSAAGSTuiOqnWT4C9hpVXWP7j5nRK1phQABAgQIECBAgAABAgT2KZDk2lX1batvH/zLPstZvg+BJMPjx26wCkE+uY9Slu5RIMmPVdWLu/sdeyxhGQECBAjMROA/BCBJvq673zKT2YzxFQJJjuxuX8N1ZxAgQIAAAQIECBAgQGBGAkmusQo/XtHd757RaJMdJcnXV9UJqxDkE5MdROMECBAgQGDiAl8KQJIMz6l8SFU9o7t9QmHiB6v9eQoMnyTq7jfMczpTESBAgAABAgQIECCwW4EkV1uFH6/v7rN2u971mxMYPmRaVbdchSD/urmdVCZAgAABAgQuTcAjsNwbBCYikGT49/Xnquo3u/tjE2lbmwQIECBAgAABAgQIbEggyZVX4cfbuvttG9pG2X0IJLlVVQ3fBhneCfKRfZSylAABAgQIENiDgABkD2iWECBAgAABAgQIECBAgACBgxRIclRV3a+q3t3dbz7IXux92QJJbl5Vd1i9n+VDvAgQIECAAIHtCQhAtme9mJ2SXK+qHtTdv7GYoQ1KgAABAgQIECBAgACBLQkkOWz1zY9zu/v0LW1rm30IJBneB3KXVQjygX2UspQAAQIECBDYhYAAZBdYLt2ZQJJHVNXvVdWJ3f2mna1yFQECBAgQIECAAAECBAjsRCDJf6qq87v71Tu53jXjEEhyfFXdcxWCvHccXemCAIF1CgwfCu5u/36vE1UtAvsUEIDsE9DySxZIcovu/ic+BAgQIECAAAECBAgQILA+gSQnVdXF3f3y9VVVaVsCSW5QVU+rquOq6v7dfe629rYPAQKbFUhys9W/17+22Z1UJ0BgNwICkN1ouZYAAQIECBAgQIAAAQIECByQQJK7V9Vh3f0PB9SCbdcgkGQ4v+GbIHfu7teuoaQSBAiMRCDJMd39sZG0o40RCQyPQuzus0fU0mJaEYAs5qgNSoAAAQIECBAgQIAAAQJTFUjy6Ko6s7tPmeoM+v6iQJKrVNWNPTLaHUGAAAECBDYvIADZvLEdvvgXvO7uwCBAgAABAgQIECBAgACB3QkkuX9V/Y+quk53X7y71a4mQIAAAQIECCxXQACy3LPf6uRJHlBVn+nuv9nqxjYjQIAAAQIECBAgQIDADASSXKG7Pz2DUYxAgAABAgQIENiagABka9Q2IkCAAAECBAgQ2IuAb5LuRc0aAgQIECBAgAABAgQIEBCAuAcIEFibQJKvqaoHV9UfeOTZ2lgVIkCAwOIFkjyvqj7V3T+0eAwABAgQIECAAAECBAgQ2KJAkrt198u3uOVatxKArJVTMQIEknxjd7+aBAECBAgQWJdAkrtU1We7+7XrqqkOAQIECBAgQIAAAQIECFy2QJJHVtVvVtUJ3f3OKXoJQKZ4anomQIAAAQIECBCYrUCSm1fV2d39udkOaTACBAgQIECAAAECBEYvkOSoqjqpu184+mYvpUEByFRPTt8ECBAgQIAAAQIECBAgQIAAAQIECBDYg0CSB1TVlbr7T/aw3BICkxEQgEzmqDRKYHsCSb6+u9+8vR3tRIAAgfEKJLl6VR3W3R8ab5c6I0CAAAECBAgQ2I/A6u98w3vH/rS7n7afWtYSmIpAkvYO1/GeVpJbVdVVPGp+f2ckANmfn9UEZieQ5KZVdbnufvvshlvjQEnuW1W/U1W/1d2/vsbSShEgMDKBJNdb/ffiOSNrTTsECBAgQIAAAQJrElj9LPzWqvrv3f1f11RWGQIECOxZIMnw4eTbVNVVu/uCPRda+EIByMJvAOMTILA3gSQPqar/b/WX48fvrYpVBAgQIECAAAECBAgQIDAWgSRX7O5PjaUffRAgsGyBJD9WVcd29y8uW2J/0wtA9udnNQECCxZIcpPufueCCYxOgAABAgQIECBAgAABAgQIzFwgyZWr6uju/uDMRzXeDAUEIDM8VCMRIECAAAECBAgQIECAAAECBAgQIEBgHQJJ/rqqTujum6+jnhoEtikgANmmtr0IECBAgAABAgQIECBAgAABAgQIECAwIYEkD6iqq3X3H02oba0S+IKAAMSNQIAAAQIECBAgQIAAAQIECBAgQIAAAQIECMxOQAAyuyM1EAECBAgQIECAAAECBAgQIECAAAECBAgQICAAcQ8QIECAAAECBAgQIECAAAECBAgQIECAAAECsxMQgMzuSA1EYPMCSa5cVffp7j/b/G52IECAAAECBHYikORmVXVhd5+zk+tdQ4AAAQIECBAgQODLBYbf93T3v1EhMCcBAcicTtMsBLYkkOQnquopVXXb7n7Llra1DQECBAgQIHAZAkmeXFWf6O6fBUWAAAECBAgQIEBgNwJJTq6qG3X3Y3ezzrUExi4gABn7CemPwEgFkpzU3S8eaXujaCvJYVX1sO7+/VE0pAkCBAgQIECAAAECBAgQGJVAkjdV1UXdfedRNaaZRQok6e7OIoc39GwFBCCzPdr1DpbkBh6nsF5T1cYhkORqVfW57v7EujtKcvuqelpV3ctXSNetqx4BAgQIECBAgAABAgSmL5DklKr6THd/+/SnMQEBAgTGJ7CWACTJUd190fjG09G6BJIMn0QYfkl8+rpqqkNgDAJJvrWqho84vGgM/eiBAAECBAgQIECAAAECBAgQIECAAIH1COw7AEnykKp6alXdorvPXU9bqhAgQIAAAQIECBAgQIAAAQIECBAgQIAAAQIE9i6wjgDkFlX1oO7+xb23YSUBAgQIECBAgAABAgQIECBAgAABAgQIECBAYH0C+w5A1teKSgQIECBAgAABAgQIECBAgAABAgQIECBAgACB9QgIQNbjqAoBAgQIECBAgAABAgQIECBAgAABAgQIECAwIgEByIgOQysECBAgQIAAAQIEDlIgyRHd/ZmD7MHeBAgQIECAAAECBAgQWJfAVgKQJF/X3W9ZV9PqECBAgAABAgQIECCwXoEkR1fVeVX1J939sPVWV40AgbkIJHlcVT26qu7f3a+fy1zmIECAAAECBOYpsK0A5H9U1dO7+7XzZDQVAQIECBAgQIAAgekLJPnLqnpDd//C9KcxAQECmxBI8viqekxV3U8AsglhNQkQIECAAIF1CmwlAFlnw2oRIECAAIGlCCR5elXdtKru290XLWVucxIgQIAAAQIECBAgQIAAAQIE1iEgAFmHohoECBA4AIEk16iqk6vq17r7ggNowZYbFkjy1qq6VVXdqLv/ecPbKU+AAAECBAgQIHBAAkmu3t0fOaDtbUuAAAECBGYrIACZ7dEajACBJQgkOaG7z17CrEucMckxVTX8MPyOJc5vZgIECBAgQIDAUgSSXKeqLt/d71rKzOYkQODgBJIc290fPbgO7ExgewICkO1Z24kAAQIECBAgQIAAAQIECBAgQIAAAQIHJjB846yqnlVVD+juiw+sERsT2JKAAGQH0Elu7FMYO4ByCQECBAgQIECAAAECBAgQIECAAAECoxZIMnzj7MJRN6k5AmsSEIAcAjLJXavqeVV1fHd/ck3uyhAgQIAAAQIECBAgQIAAAQIECBAgQIAAAQIbFBCA7AA3yfW6+707uNQlBAgQIECAAAECBAgQIECAwD4Ekhzd3Rfso4SlBAgQIECAAIEvCAhA3AgECBAgQIAAAQIECBCYiECSp1TV13T3D0+kZW0S2JXA8FiWqrpid39sVwtdTIAAAQIECBC4BAEBiNuCAAECBAgQIECAAAECExFI8viqulJ3/+xEWtYmAQIECBAgQGDyAknuWVW/WFU/090vmfxACxpAALKgwzYqAQL/USDJf66qB1TV/bv783wIECBAgAABAgQIECBAgAABAgQIfKVAku+pqmdX1fd393MJTUdAALKhs0ryyKq6oLv/aENbKEuAwD4FkvxUVT28qr6huz+5z3KWEyBAgAABAgR2JJDkSVX1qx7xsyMuFxEgQIAAAQIERiGQZHgM6cdH0YwmdiwgANkx1e4uTHJyVX2iu5+5u5WuJkCAwDIEkvxIVT22qm7uGzjLOHNTEiBAgMAXBZI8ort/nwcBAgSmIJDk8Kp6aHc/Ywr96pEAAQIECCS5X3e/cJAQgLgfCBAgQOBABJLcrapO8gzzA+G3KQECBAgQIECAAIEdCST5vtVjXx7Q3X+1o0UuIkCAAAECBySQ5JiqenVVPai7zxCAfMVBJLn88KGs7r7ogM7ItgQIECBAgAABAgQIECBAgACB0QgkGT649OLRNKQRAgQIECCwQwEByFcHIHcf/l/d/bIdGrqMAAECBAgQIECAAAECBAiMSiDJtbv7A6NqSjMECBAgQIAAgS0LCEC2DG47AgQIECBAgAABAgQIECCwSYEkR1XVE6vqd7r7nE3upTYBAgQIbEcgydFVdcPhkT7b2dEuBOYhIACZxzmaggABAgQIECBAgAABAgQIfEkgyVW7+3wkBAgQIDAPgSRPr6ofqKrjuvvT85jKFAQ2LzCqACTJ47v7VzY/th0IECBAYAkCSa5QVXfr7lOWMK8ZCRAgQIAAAQL/LpDkm6rqNt09/MLMHwIECBCYuECS21fVTbv72RMfRfsEtiowmgAkyXWGr+dW1cO7+7ytKtiMAAECBGYrkOSu3f2K2Q5oMAIECBAgQIDAJQgk+cmqemh33w4QAQIECBAgQGCpAqMJQJZ6AOYmQIAAAQIECBAgQIAAAQIECBAgQIAAAQIE1i8gAFm/qYoECBAgQIAAAQIECBAgQIAAAQIECBAgQIDAAQsIQA74AGxPgAABAgQIECBAgAABAgQIECBAgAABAgQIrF9AALJ+UxUJECBAgAABAgQIECBAgAABAgQIECBAgACBAxYQgBzwAdieAAECBAgQIECAAAECBAgQIECAAAECBAgQWL+AAGT9pioSIECAAAECBAgQIECAAAECBAgQIECAAAECBywgADngA7A9AQIECBAgQIAAAQIEpiqQ5JiqemJ3P3KqM+ibAAECBAgQIEBgvgICkPmerckIECBAgAABAgQIECCwcYEk39/dz974RjYgQIAAAQIECBAgsEsBAcguwVxOgAABAgQIECBAgAABAgQIEBgEkly+uy+kQYAAAQIECIxTQAAyznPRFQECBAgQIECAAAECBAgQIDBygSQnVdWF3f3KkbeqPQIECBCYsUCS21bVzbv7OTMec0+jCUD2xGYRAQIECBAgQIAAAQIECBAgsBOBJNfq7nN3cq1rCBAgQIAAgb0JJLlud79vb6vnu0oAMt+zNRkBAgQIECBAgAABAgQIEDhQgSS3rqozquqG3X3OgTZjcwIECBAgQGBxAgKQDR15kut09/s3VF5ZAgQIECBAgAABAgQIECAwCYEkd+ju0yfRrCYJECBAgACBWQkIQDZwnEnuUVWP6e7v2EB5JQlsTCDJH1fVK7r7dze2icIECBAgQIAAAQIECBAgQIAAAQIECBDYgoAAZEPISY7s7os3VF5ZAhsRSHL3qnqX5wVuhFdRAgQIECBAgMBsBZJ8U3efNtsBDUaAAAECBAgQIDBJAQHIJI9N0wQIECBAgAABAlMVSHIDz8Gf6unpmwABAgQIECBAgACBKQksPgBJcpPufueUDk2vBAgQIECAAAEC0xVI8tiqekF3nzXdKXROgAABAgQIECBAgACB8QssOgAZPn1XVT9QVb/e3ReN/7h0SIAAAQIECBCYjkCSy3X356fTsU4JECBAgAABAgQIECBAYE4Ciw5A5nSQZiFAgAABAgQIjE0gySmrD5oM/+kPAQIECBAgQIAAAQIECBDYqsAkA5Akt+nuM7YqZTMCBAgQIECAAIFdCSS5mcc87YrMxQQIEFikQJIju/viRQ5vaAIE1irgv0/WyqkYgVkITC4ASXLNqjq3qn6ou581i1MwBAECBAgQIECAAAECBAgQWKBAkl+tqh+vqqt5NPUCbwAjE1ijQJKjqupfquqh3f13ayytFAECExaYXAAyWCe5e3e/bMLuWidAgAABAgQIECBAgAABAosXSPKQqjqxux+7eAwABAjsWyDJf+ruv913IQUIEJiNwCQDkNnoG4QAAQIECBAgQIAAAQIECBAgQIAAAQIECBDYiIAAZCOsihIgQIDAfgWSXL2qPtfd/7rfWtYTIECAAAECBAgQIHDJAkkeWFW/WVXf3d2v5USAAAECBOYkMKsAJMkduvv0OR2QWQiMUSDJ9avqL6vqmd39G2PsUU/TF0gy/PB1YXffffrTmIAAAQIECBAgQIDAOAWS3KuqfrqqTu7ut4+zS10RIECAAIG9CcwmAElyYlU9rLtP3huFVQQI7FQgyS2qavjl9G9098/tdJ3rCOxGIMkPVNVnu/tPd7POtQQIECBAgAABAgQIECBAgAABAgQGgdkEII6TAIHtCiQ5ors/s91d7UaAAAECBAgQIECAAAECBAgQIECAAIGdCQhAdubkKgIECOxYIMkHq+pPu/tRO17kQgIECBDYl0CSa3X3ufsqYjEBAgQIECBAgAABAgQIzEpAADKr4zQMAQJjEEjytKo6s7ufOoZ+9ECAAIG5CyQ5ZvVoxuF9cOfPfd45zJfkYVX11u5+3RzmMQMBAgQIECBAgAABAuMUEICM81x0RYAAAQIECBAgsAuBJFfq7k/uYolLD1AgyW27+x8PsAVbEyBAgAABAgQIECCwAAEByAIO2YgECBAgQIAAAQIECBAgQIAAAQIECBAgQGBpAgKQpZ24eQkQIECAAAECBAgQIECAAAECBAgQIECAwAIEBCALOGQjEiBAgAABAgQIECBAgAABAgQIECBAgACBpQkIQJZ24uYlQIAAAQIECCxYIMlVq+rm3f2aBTMYnQABAgQIECBAgAABAosQEIAs4pgNSYAAAQIECBAgMAgkeWpV/XhVXb27P0qFAAECBAgQIECAwBwFkty3qu7Y3b8wx/nMRGCnAgKQnUq5jgABAgQIECBAYPICSW5TVbfu7mdPfhgDECBAYMICSY7u7gsmPILWCRAgMHqBJFfu7n8bfaMaJLBBAQHIBnGVJkCAAAECBAgQIECAAAECBP6jwBB+VNXvD9/I8208dwcBAgQIECCwSQEByCZ11SZAgAABAgQIECBAgAABAgS+SiDJscIPNwYBAgQIECCwaQEByKaF1SdAgAABAgQIECBAgAABAgQIECBAgAABAgS2LiAA2Tq5DQkQIECAAAECBAgQIECAAAECBAgQIECAAIFNCwhANi2sPgECBAgQIECAAAECBAgQIECAAAECBAgQILB1AQHI1sltSIAAAQIECBAgQIAAAQIECBAgQIAAAQIECGxaQACyaWH1CRAgQIAAAQIECBAgQIAAAQIECBAgQIAAga0LCEC2Tm5DAgQIECBAgAABAgQIECBAgAABAgQIECBAYNMCApBNC6tPgAABAgQIECBAgAABAgQIECBAgAABAgQIbF1AALJ1chsSILBJgSQPrqr3dPfpm9xHbQLbEkhyhe7+9Lb2sw8BAgQIECBAgAABAgQIECBAYC4CApC5nKQ5CBD4gkCSe3T3S3EQmINAkstX1flV9dTu/qk5zGQGAgQIECBAgAABAgQIECBAgMC2BAQg25K2DwECBAgQ2INAkl+uqjd093P3sNwSAgQIECBAgAABAgQIECBAgMBiBQQgiz16gxNBGK1uAAAgAElEQVQgQGAeAkmOqaq/q6pHd/er5jGVKQgQIECAAAECBAgQIECAAAECBPYrIADZr6D1BAgQIHDgAkl+rqp+r7s/eODNaIAAAQIECBAgQIAAAQIECBAgQGAUAgKQURyDJggQIECAAAECBAgQIECAAIElCSS5XVU9qap+sLs/sqTZzbozgSR3qarjuvvPd7bCVQQI7FYgyY9W1V27+yG7Xev6aQgIQKZxTrokQIAAAQIECBAgQIAAgQ0KJLl5VR3d3advcBulCXxJIMlNqupxVfUT3X0hGgKXJJDk2O7+KB0CBDYjkOQHq+oO3f2ozeyg6kELCEAO+gTsT4AAAQIECBAYoUCSq1XV8Hi5n+nuC0bYopYIECCwdoEkwyetP7z2wgoSIECAAAECBAgciIAA5EDYbUqAAAECBLYrkOTRw8viu/uftruz3aYqkOTGVfU7VfWI7j5nqnPomwABAgQIECBAgMC/Cwzf9uvutxMhQGA5AgKQ5Zy1SQkQIEBgwQJJvr6737xgAqMTIECAAAECBAgQIECAAAECCxMQgCzswI1LgAABAgQIECBAgAABAgQIECBAgAABAgSWICAAWcIpm5EAAQIECBAgQIAAAQIECBAgQIAAAQIECCxMQACysAM3LgECBAgQIECAwLwFkjyxqp7c3f8670lNR4AAAQIECBAgQIAAgcsWEIC4QwgQIECAAAECBAjMSCDJHbv7dTMaySgECBAgQIAAAQIECBDYk4AAZE9sFhEgQIAAAQIECBAgQIAAAQIECBAgQIAAAQJjFhCAjPl09EaAwNYEkty7qm7T3b++tU1tNCuBJEdU1WOq6n919zmzGs4wBAgQIECAAAECBAgQIECAAIEJCghAJnhoWiZAYP0CSf6gqh5eVcd193nr30HFuQsk+baqemFVndzdvz33ec1HgAABAgQIECBAgAABAgQIEBi7wJ4DkCT3qKprdPdzxz6k/ggQIHAogSRXqKqbdPcZh7rWPydwaQLD/zZ290sJLVcgyX2r6g2C1OXeAyYnQIAAAQIECBAgQIAAgfEI7DkAGc8IOiFAgAABAgQIjEMgyUlV9fruPn8cHemCAAECBAgQIECAAAECBAgsV2BWAUiSH66qc7r7Jcs9UpMTIECAAAECBAgQIECAAAECBAgQIECAAAECcwtAnlNVb+zuX3G0BAgQIECAAAEC2xNI8uNV9XKPEtyeuZ0IECBAgAABAgQIECBA4LIFZhWAOGwCBAgQIEBgfgJJvrmqDuvul81vuvlMlORW3f22+UxkEgIECGxPIMlR3X3R9na0EwECBAgQIEBgGQICkGWcsykJECBAgMBkBZIcUVVX6e6PTnYIjRMgQIAAgcsQSPKuqnpOdz9hHVBJHlhVV+3uZ6yjnhoECBAgQIAAgakKCECmenL6JkCAAAECBAgQIECAAIFZCCR5RFWd1d0vX8dASV5ZVTevqmt29+fWUVMNAgQIECBA4NACSY7p7o8d+kpXbEtAALItafsQIECAAAECBAgQILBvgSTDzzA37O737LuYAgRmKpBkCD+Gb0++bqYjGosAgYUKJPnlqvrD7j5roQTGHrlAkqdX1Z9196kjb3Ux7QlAFnPUBiVAgAABAgQIECAwfYEkf1xVP1BV1+nuD0x/IhMQIECAAAECOxVI8riq+uPufv9O17iOwDYFklyuuz+/zT3tddkCAhB3CAECBAgQIECAAAECkxFYPSrodt39Y5NpWqMECBC4BIEk9+nuU+AQIECAAAECmxMQgGzOVmUCBAgQIECAAAECBAgQIECAwFcJJDmqqobw4xHdfTYiAgQIECBAYDMCApDNuKpKgAABAgQIECBAgAABAgQIECBAgAABAgQIHKCAAOQA8W1NgAABAgQIECBAgAABAgQIECBAgAABApsVSHLr4f0xVXX37j5/s7upPiYBAciYTkMvBAgQIECAAAECBAgQIECAAAECBAgQILB2gSTf2d1/sfbCCo5aQAAy6uPRHAECBAgQIECAAAECBAgQIECAAAECBAgQILAXAQHIXtR2sSbJA6vqOt39m7tY5lICBAgQIECAAAECBAgQIECAAAECBAgQIEBgHwICkH3g7WRpkjdW1e2q6oTufudO1riGAAECBAgQIECAAAECBAgQIECAAAECBAgQ2J+AAGR/fodcneQ7qupru/vph7zYBQQIECBAgAABAgQIECBAgAABAgQIECBAgMBaBAQga2FUhAABAgQIECBAgAABAgQIECBAgAABAgQIEBiTgABkTKehFwIECBAgQIAAAQIECBAgQIAAAQIECBAgQGAtAgKQtTAqQoAAAQIECBAgQIAAAQIECBAgQIAAAQIECIxJQAAyptPQCwECBAgQIECAAAECBAgQIECAAAECBAgQILAWAQHIWhgVmYpAksO6+3NT6VefBAgQIECAAAECBAgQIECAAAECBAgQILA3AQHI3tysmqBAkidU1W27+3sn2L6WCRAgQIAAAQIECBAgQIAAAQIECBAgQGAXAgKQXWC5dNoCSa5aVdfs7rOmPYnuCRAgQGDKAkmO7+53T3kGvRMgQIAAAQIECBAgQIAAgSkICECmcEp6JECAAAECBGYhkOQmVfWE7n7YLAYyBAECBAgQIECAAAECBAgQGLGAAGTEh6M1AgQIECBAgAABAgQIECBAgAABAgQIECBAYG8CApC9uW18VZJfqqo/7u4zN76ZDQgQIECAAIFZCCT5ge7+k1kMYwgCBAgQIECAAAECBAgQILBPAQHIPgE3tTzJzbv77butn+Tw7v7sbte5ngABAgQIEJi2QJLjqurNVfW93f2KaU+jewIECBAgQIAAAQIECBAgsH8BAcj+DUdTIcm9q+rY7v5fo2lKIwQIECBAgMDWBJIc0d2f2dqGNiJAgAABAgQIECBAgAABAiMWEICM+HC0RoAAAQIECBAgQIAAAQIECBAgQIAAAQIECOxNQACyNzerCBAgQIAAAQIECBAgQIAAAQIECBAgQIAAgRELCEBGfDhaI0CAAAECBAgQIECAAAECBAgQIECAAAECBPYmIADZm5tVBAgQIECAAAECBAgQIECAAAECBAgQIECAwIgFBCAjPhytESBAgAABAgQIECBAgAABAgQIECBAgAABAnsTEIDszc0qAgQIECBAgAABAgQIECBAgAABAgQIECBAYMQCApARH47WCBAgQIAAAQIECBAgQIAAAQIECBAgQIAAgb0JCED25mYVAQIECBAgQIAAAQIECBAgQIAAAQIECBAgMGIBAciID0drBAgQIECAAAECBAgQIECAAAECBAgQIECAwN4EBCB7c7OKAAECBAgQIECAAAECBAgQIECAAAECBAgQGLGAAGTEh6M1AgQIECBAgAABAgQIECBAgAABAgQIECBAYG8CApC9uVlFgAABAgQIECBAgAABAgQIECAwQ4Ekj+rup8xwNCMRIEBgcQICkMUduYEJECBAgMA4BJJ8e3e/YBzd6IIAAQIECBAgQIBAVZJrVdUzq+ph3f0+JgQIECAwbQEByLTPT/cECBAgQGCyAkn+W1U9ubs/MtkhNE6AAAECBAgQIECAAAECBAiMVkAAMtqj0RiBL3zy5JbdfSYLAgQIECBAgAABAgQIECBAgAABAgQIENidgABkd16uJkCAAAECBAgQIECAAAECBAgQIECAAAECBCYgIACZwCFpkQABAgQIECBAgACBaQok+ZGqemxVfWt3//M0p9A1AQIECBAgQIAAgWkKCECmeW66JkCAAAECBAgQIEBgAgJJfriqfqyqvqu73z+BlrVIgAABAgQIECBAYDYCApDZHKVBCBAgQIAAAQIECBAgQIAAAQIECBAgQIAAgX8XEIC4FwgQIECAAAECBAgQIECAAAECBAgQIECAAIHZCQhAZnekBiJAgAABAgQIECBAgAABAgQIECBAgAABAgQEIO4BAgQIECBAgAABAgQIECBAgAABAgQIECBAYHYCApDZHamBCBAgQIAAAQIECBAgQIAAAQIECBAgQIAAAQGIe4AAAQILEEjy8Kq6Snf/xgLGNSIBAgQIECBAgAABAgQIECBAgACBEoC4CQgQILAAgSSvrarjq+q47s4CRjYiAQIECBAgQIAAAQIECBAgQIDAwgUEIAu/AYxPgMAyBJLcoKqu1N1nLmNiUxIgQIAAAQIECBAgQIAAAQIECCxdQAAy4TsgyY9X1Wnd/aYJj6F1AgQIECBAgAABAgQIECBAgAABAgQIECCwdgEByNpJt1MwyW2q6i1V9eTufvR2drULAQKXJZDkdlV1p+7+XVIEvlIgyRHd/RkyBAgQIECAAAECBAgQIECAAAEC2xEQgGzHeSO7JLlPVb2+uz+6kQ0UJUBgVwJJhheM/2RVndDd79zVYhfPWiDJdavq7Kp6Tnf/8KyHNRwBAgQIECBAgAABAgQIECBAYM0CSe7f3X+927ICkN2KuZ4AAQKXIpDk6Kq6XXe/fFtIw7fBuvuMbe1nn70JJLl6Vb2uql7Y3Y/cWxWrCBAgQIAAAQIECBAgQIAAAQLLE0hyeFV9f3c/a7fTC0B2K+Z6AgQIjEQgyY9U1fC4rZO7+7dH0pY2CBAgQIAAgUsRSHJ8d78bEAECBAgQIECAAAEC2xEQgGzH2S4ECBBYu0CSe1bV46vq17r7xWvfQEECBAgQIEBgrQJJXltVP9Hdw3/6Q4AAAQIECCxcIMmR3X3xwhmMT2CjAgKQjfIqToAAAQIECBAgQIAAgS8KJLlid3+KBwECBAgQOAiBJNfr7vcexN72/GqBJMMHGv+fqrpvd5/GiACBzQgIQDbjqioBAgQIECBAgAABAgQIECBAgACBUQgkuUpV/WpVPa67Pz6KphbeRJKfqKpHVdWDu/sNC+cwPoGNCQhANkarMAECBAgQIECAAAECBAgQIEBgnAJJhl+GP7+7Xz3ODnVFgAABAgT2LyAA2b+hCgQIECBAgAABAgQIECBAgACBSQkkuUF3nzOppjVLgAABAgR2KSAA2SWYywkQIEBgmQJJTqiq7+7uX1mmgKkJECBAgAABAgQIECBAgAABAtMSEIB88WWEv11V966qO3b3+dM6Qt0SIDAngSRPqqrDu/v/mtNcc5klyY27+11zmcccBAgQIECAAAECBAgQIECAAIE5CwhAvhiAPLuqHlRV1+/uD875wM1GgMC4BZL8aFUd1t1DMOsPAQIECBAgQIAAAQIECBAgQIAAAQJ7FBCArOCSHNXdF+3R0bIZCCT57qp6W3efNYNxjECAAAECBAgQIECAAAECBAgQIECAAIFFCwhAFn38hv9ygSR36O7TqRAgQIAAAQIECBAgQIAAAQIECBAgQIDA9AUEINM/QxMQIECAAAECBAgQIECAAAECBAgQIECAAAECXyGwrwAkyVOr6nPd/SiyBAgQIECAAAECBAgQIECAAAECBAgQIECAAIGxCOw3ALlHVX2+u18+loH0QYAAAQIECBAgQIAAAQJVSb6uu9/CggABAgQIECBAgMBSBfYVgCwVzdwECBAgQIAAAQJf+OXqyatvA//O1DySXLG7PzW1vvVLYDcCSR5eVad09/t2s861BAgQIECAAAECBOYiIACZy0luaY4k39Hdf7Wl7WxDgAABAgQIjFggyWFVle7+/Ijb1BoBAgQIECBAgAABAgQILFRAALLQg9/r2EkeU1XP6O6P77WGdQQIECBAgAABAgQIECBAgAABAgQIECAwP4Ek9+7uF41lMgHIWE5CHwQIECBAgAABAgQIECBAgAABAgQIECBAYKICSe5XVS+oqv+ju/9oDGMIQMZwCnogQIAAAQIECBAgQIAAAQIECBAgQIAAAQITF0jyI1X1J919wRhGEYCM4RT0QIAAAQIECBAgQGAEAkl+t6rO7e6fH0E7WiBAgAABAgQIECBAgMC+BCYfgCS5blU9oaqe0t1n7UvDYgIECBAgQIAAAQILFkjytFUA8gsLZjA6AQIECBAgQIAAAQIzEZhDAHLvqjq1qh7Y3c+fybkYgwABAgQIVJJbdPc/oSBAgAABAgQIECBAgAABAgQIENi9wOQDkGHkJNfs7g/tfnwrCBAgQIDAOAWS3LOqntjddxtnh7oau0CSY7v7o2PvU38ECBBYp0CSu3X3y9dZUy0CBAgQIECAAIHpCswiAJkuv84JECBAgMClCyQ5rLs/x4jAbgWS3LCqHlZVv9Xd5+12vesJECAwVYEkP15Vz+ruT0x1Bn0TIECAAAECBAisT0AAsj5LlQgM30b6zqr6aHe/AgcBAgQIzFMgye2rqrv79WOeMMmNuvs9Y+5RbwQIECBAgAABAgQIECBAYJMCApBN6qq9OIEk319VH+nuFy1ueAMTIEBgIQJJhpD7ct19l4WMbEwCBAgQIECAAAECBAgQIDBJAQHIJI/tYJtOMnzqNQfbhd0JECBAgMDBCCQ5cdi5u994MB3YlQABAgQIECBAgAABAgQIENiJgABkJ0qu+ZJAkptV1Wuq6pnd/Sg0BAgQIECAAAECBAgQIECAAAECBAgQIEBgjAICkDGeyoh7SnLTqjpt9WLBR4+4Va0RIECAAAECBAgQIECAAAECBAgQIECAwIIFBCALPnyjEyBAgAABAgQIECBAgAABAgQIECBAgACBuQoIQOZ6suYiQIDAFgWS3LG7X7fFLW1FgAABAgQIECBAgAABAgQIECBA4DIFBCBuEAIECBDYl0CS46rq1Kq6b3efu69iFhMgQIAAAQIECBAgQIAAAQIECBBYk4AAZE2QyhAgQIAAAQIECBAgQIAAAQIECBAgQIAAAQLjERCAjOcsdEKAAAECBAgQ2LVAkuHvc39bVc/v7t/bdYHVgiTHd/e797reOgIECBAgQIAAAQKbEkjyQ1X13O7+9Kb2UJcAgXkKCEDmea6mIkCAAAECBBYikOTIqjqtqv5nd//WXsdO8vhViHL2XmtYR4AAgW0JJDmpqt7S3R/e1p72IUCAAIGDE0hyr+7++4PrwM4ECExVQAAy1ZPTNwECBAgQIEBgjQJJrtvd71tjSaUIECCwEYEkR1fVh6rq17v7v25kE0UJECBAgAABAgRmISAAmcUxGoIAAQIECBAgQIAAAQLLEUhyx6o6w6NQlnPmJiVAgAABAgQI7EVAALIXNWsIECBAgAABAgQIECBAgAABAgQIECBAgACBUQsIQEZ9PJojQIAAAQIECBAgQIAAAQIECBAgQIAAAQIE9iIgANmLmjUECBAgQIAAAQIECBAgQIAAAQIECBAgQIDAqAUEIKM+Hs0RIECAAAECBAgQGJdAkrt29yvG1ZVuCBAgQIAAAQIECBAg8NUCAhB3BQECBAgQIECAAAECOxZI8pNV9Xvd/akdL3IhAQIECBAgQIAAAQIEDkBAAHIA6LYkQIAAAQIECBAgQIAAAQIECBAgQIAAAQIENisw+QAkyTdV1eW6+5WbpVKdAAECBAgQIECAwDIFklyzuz+0zOlNTYAAAQIECBAgQIDAVAXmEIC8uqoO7+47rPsQkhzV3Retu656BAgQIECAAAECBKYikOT6VfWeqrpFd79jKn3rkwABAgQIECBAgAABAnMIQE5cfQPk9es8ziTXq6q3VdXjuvt311lbLQIECBAgQIAAAQJTEkhym+4+Y0o965UAAQIECBAgQIAAAQKTD0A2eYRJnlpVz+vul25yH7UJECBAgAABAgQIEBivQJLhG+efHW+HOiNAgAABAgQIECBA4JIEBCDuCwIECBAgQIAAAQIECFyKQJJjqurlVXVSd5+7bajh/StVdafu/qtt720/AgQIECBAgAABAlMXEIBM/QT1T4AAAQIECBAgQIDARgWS3LK7z9zoJpdRPMk3d/crD2p/+xIgQIAAAQIECBCYqoAAZKonp28CBAgQIECAAAECBAgQIECAAAECBAgQIEDgUgUEIG4OAgQIECBAgAABAgQIECBAgAABAgQIECBAYHYCApDZHamBCBAgQIAAAQIECBAgQIAAAQIECBAgQIAAAQGIe4AAAQIECGxQIMn9u/uvN7iF0gQIECBAgAABAgQIECBAgAABApcgIABxWxAgQGADAklOqKrbdvfzNlBeyYkIJDmmqn6hu0+eSMvaJECAAAECBAgQIECAAAECBAjMRkAAMpujNAgBAmMSSPKLVfXIqrpWd184pt70QoAAAQIECBAgQIAAAQIECBAgsBmBJFesqmO7+72b2UHV3QgIQHaj5dq1CSS5blU9uaoe193vXlthhQiMSCDJ8e7vER2IVggQIECAAAECBAgQIECAAAECGxZI8jtVdWJ332nDWym/AwEByA6QXLJ+gSTXr6rfqqrHdvc717+DigQIfLlAkhdW1S9192lkCBAgQIAAAQIECBAgQIAAAQIENiOQ5MZVdY3ufs1mdlB1NwICkN1ouZYAAQITFUjy0Kp6fndfMNERtE2AAAECBAgQIECAAAECBAgQIEBgVwICkF1xuZgAAQIEpiaQ5MjuvnhqfeuXAAECBAgQIECAAAECBAgQIEBgfwICkP35WU2AAAECIxZIcq+qelh3P2TEbWqNAAECBAgQIECAAAECBAgQIEBgAwICkA2gKkmAAAEC4xFIMjx387zxdKQTAgQIECBAgAABAgQIECBAgACBbQgIQLahbA8CBAgQIECAAAECBAhchkCSw6rqAd39fFAECBAgQIAAAQIECKxHQACyHkdVJiKQ5HLd/fmJtKtNAgQIECBAgACBhQgkuWlV/WB3/+xCRjYmAQIE1iaQ5Geq6rnd/fa1FVWIAAECBGYhIACZxTEaYicCSU6oqkd290/s5HrXECBAgAABAgQIECBAgAABAuMWSHJEVZ1WVU/s7heMu1vdESBAgMC2BQQg2xa334EKJLlWd597oE3YnAABAgQIECBAgAABAgQIECBAgAABAgQ2LiAA2TixDQgQIECAAAECBAgQIECAAAECBAgQIEBgagJJjqmqB1XVH3f3J6fSf5Iju/viqfS7yT4FIJvUVZsAAQIECBAgMFKBJP+5qu7W3T840ha1RYDARASS3K+q/s/u/q6JtLz4NpPcuqpu3t3PWzwGAAIECBAgcAiBJLfv7jdMBSrJSVV15e7+i6n0vMk+BSCb1FWbAAECBAiMSCDJt1fVD3X3g0fUllYOSCDJb1fVj1XV9br7fQfUhm0JEJiBQJKjq+oe3f3XMxhnMSMk+Ybufv1iBjYoAQIECBAgsEgBAcgij326QycZPlX2se5+2XSn0DkBAgQORiDJA6vqv1TVfbr7cwfThV3HJJDkGt193ph60gsBAgQIECBAgAABAgQIEFiXgABkXZLqbEUgyR27+3Vb2cwmBAgQIECAAAECBAgQIECAAAECBAgQIDBZAQHIZI9O4wQIECBAgAABAksSSHK77n7TkmY2KwECBAgQIECAAAECBPYjIADZj561BAgQIECAAAECBLYkkOSZVfW73X3aXrZM8nPd/cS9rLWGAAECBAgQIDB3gSQnVtXx3f28uc9qPgJLEhCALOm0zUqAAAECBAgQIEBgiwJJzqiqp3T3H2xxW1sRILBFgSRfN2zX3W/Z4ra2IkCAwNoFkhxdVTfu7jevvbiCBAgcmIAA5MDobUyAAAECBAgQIEBg3gJJHlNVr+ju0+c9qekILFcgyR9WVbr7YctVMDkBAgQIECAwVgEByFhPRl8ECBAgQIAAAQIECBAgQIAAAQIECBAgQIDAngUEIHums5AAAQIECBAgQIAAAQIECBAgQIAAAQIECBAYq4AAZKwnoy8CBAgQIECAAAECBAgQIECAAAECBAgQIEBgzwICkD3TWUiAwEEIJPn+qvpkd//VQexvTwIECBAgQIAAAQIECBAgQIAAAQIEpiEgAJnGOemSAIGVQJK/rqoPd/fDoRAgQIAAAQIECBAgQIAAAQIECBAgQODSBAQg7g0CBAgQIECAAAECBAgQIPBlAkmOq6p7VNWLuvtf4RAgQIAAAQIECExTQAAyzXPTNQECBDYqkOTaVfXAqnpWd5+/0c0UJ0CAAAECBAiMUCDJN3b3q0fYmpYILE4gyXW6+/2LG9zABAgQILBvAQHIvgkVIECAwPwEkvxcVf18VT2mu39jfhOaiAABAgQIECBAgACBKQgk+Zmq+qmqumZ3XziFnvVIgAABAuMRmGQAkuSaVXVed39+PJQ6IUCAwHwEktyqqr6vqp7R3f88n8lMQoAAAQIECBAgQIDAlASS3Kyqbt/dfzKlvvVKgMD4BYbfMXf3h8bfqQ73IzC5ACTJtarqg1X14u6+936Gt5YAAQIECBAgQIAAAQIECBAgQIAAgeUIDL9b7O5zlzOxSS9JIMmDquq5VXXT7j6b0nwFphiAHF5Vp1bVmd198nyPxmQECBAgQIAAAQIECBAgQIAAAQIECBAgsG6BJMcMT77o7qetu7Z64xKYXAAyLj7dECBAgAABAgQIECBAgAABAgQIECBAgAABAmMUEICM8VT0RIAAAQIECBAgQIAAAQIECBAgQIAAAQIECOxLQACyLz6LCRAgQIAAAQIECGxOIMldq+oB3f1Tm9tFZQIECBAgQIAAAQIECMxTQAAyz3M1FQECBAgQIECAwAwEkvxoVT2pqm7W3R+ewUhGIECAAAECBAgQIECAwNYEBCBbo7YRAQIECBAgQIAAgd0LJDmiuz+z+5VWECBAgAABAgQIECBAYNkCApBln7/pCRAgQIAAAQIECBAgQIAAAQIECBAgQIDALAUEILM8VkMRIECAAAECBAgQIECAAAECBAgQIECAAIFlCwhAln3+pidAgAABAgQIECBAgAABAgQIECBAgAABArMUEIDM8lgNRYAAAQIECBAgQIAAAQIECBAgQIAAAQIEli0gAFn2+ZueAAECBGYukOS+VXV4d79g5qMajwABAgQIECBAgAABAgQIEIy39ygAAAMCSURBVCDwHwQEIG4IAgQILFggyZOq6hnd/c4FMxidAAECBAgQIECAAAECBAgQIEBghgICkBkeqpEIECCwE4EkN6qq06rqEb4dsBMx1xAgQIAAAQIECBAgQIAAAQIECExJQAAypdPSKwECBNYskORy3f35Syub5Feq6h3d/Yw1b60cAQIECBAgQIAAAQIECBAgQIAAgY0KCEA2yqs4AQIEpi2Q5Peq6m3d/ZRpT6J7AgQIECBAgAABAgQIECBAgACBpQkIQJZ24uYlQIAAAQIECBAgQGBjAkmuXFVPrqpXdfcfbmwjhQkQIECAAAECBAgQOKSAAOSQRC4gQIAAAQIECBAgQIDAzgSSfEtV/X1V/WV3f+fOVrmKAAECBAgQIECAAIFNCAhANqGqJgECBAgQIECAAAECixVIMgQfZ3T3uxaLYHACBAgQIECAAAECIxAQgIzgELRAgAABAgQIEFiyQJLHVNX1u/snl+xgdgIECBAgQIAAAQIECBBYr4AAZL2eqhEgQIAAAQIECOxSIMntq+rq3X3KLpe6nAABAgQIECBAgAABAgQIXKqAAMTNQYAAAQIECBAgQIAAAQIECBAgQIAAAQIECMxOQAAyuyM1EAECBAgQIECAAAECBAgQIECAAAECBAgQICAAcQ8QIECAAAECBAgQIECAAAECBAgQIECAAAECsxMQgMzuSA1EgAABAgQIECBAgAABAgQIECBAgAABAgQICEDcAwQIECBAgAABAgQIECBAYMYCSW5SVc+oqv/S3WfOeFSjESBAgAABAgT+g4AAxA1BgAABAgQIECBAgAABArMTSHJEd39mdoPtYaAkx1XVL1fVz3b3+/ZQwhICBEYmkOS23f2PI2tLOwQIEBidgABkdEeiIQIECBAgQIAAAQIECBDYj0CSK1TVqVX1Xd39kf3UspYAAQJjE0hyj6r6b939zWPrTT8ECBAYm4AAZGwnoh8CBAgQIECAAAECBAgQ2JdAkuHbDn/Z3a/eVyGLCRAgQIAAAQIEJi3w/wOiofzdHyvBqwAAAABJRU5ErkJggg==">
            <a:extLst>
              <a:ext uri="{FF2B5EF4-FFF2-40B4-BE49-F238E27FC236}">
                <a16:creationId xmlns:a16="http://schemas.microsoft.com/office/drawing/2014/main" id="{DB49EBA5-746C-41FD-87A5-5EC484D413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437ADC-16BB-4A39-B479-71B5E2290B55}"/>
              </a:ext>
            </a:extLst>
          </p:cNvPr>
          <p:cNvGrpSpPr/>
          <p:nvPr/>
        </p:nvGrpSpPr>
        <p:grpSpPr>
          <a:xfrm>
            <a:off x="251686" y="787533"/>
            <a:ext cx="6072914" cy="3170099"/>
            <a:chOff x="192543" y="342717"/>
            <a:chExt cx="6382152" cy="276275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2322C1D-A678-48EF-8AD5-16284E804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543" y="342717"/>
              <a:ext cx="1938049" cy="2762750"/>
            </a:xfrm>
            <a:prstGeom prst="rect">
              <a:avLst/>
            </a:prstGeom>
          </p:spPr>
        </p:pic>
        <p:pic>
          <p:nvPicPr>
            <p:cNvPr id="20" name="Picture 2" descr="Image result for asteroid shoot or mine">
              <a:extLst>
                <a:ext uri="{FF2B5EF4-FFF2-40B4-BE49-F238E27FC236}">
                  <a16:creationId xmlns:a16="http://schemas.microsoft.com/office/drawing/2014/main" id="{2FFFEBF9-13EE-4633-AF97-DFCEF409E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0592" y="342717"/>
              <a:ext cx="4444103" cy="2762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D1A449F-48C6-4673-8AD1-48FA7A4DB8E7}"/>
              </a:ext>
            </a:extLst>
          </p:cNvPr>
          <p:cNvSpPr txBox="1"/>
          <p:nvPr/>
        </p:nvSpPr>
        <p:spPr>
          <a:xfrm>
            <a:off x="6451257" y="638284"/>
            <a:ext cx="5158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Space-REX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957C6-CC52-4C91-81C1-FA3BE6731185}"/>
              </a:ext>
            </a:extLst>
          </p:cNvPr>
          <p:cNvSpPr txBox="1"/>
          <p:nvPr/>
        </p:nvSpPr>
        <p:spPr>
          <a:xfrm>
            <a:off x="175486" y="3957632"/>
            <a:ext cx="777189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i="1" dirty="0"/>
          </a:p>
          <a:p>
            <a:endParaRPr lang="en-US" sz="2000" b="1" i="1" dirty="0"/>
          </a:p>
          <a:p>
            <a:r>
              <a:rPr lang="en-US" sz="2000" b="1" dirty="0"/>
              <a:t>Presenting at the Ontario Science Center on June 20</a:t>
            </a:r>
            <a:r>
              <a:rPr lang="en-US" sz="2000" b="1" baseline="30000" dirty="0"/>
              <a:t>th</a:t>
            </a:r>
            <a:r>
              <a:rPr lang="en-US" sz="2000" b="1" dirty="0"/>
              <a:t> 2018</a:t>
            </a:r>
          </a:p>
          <a:p>
            <a:endParaRPr lang="en-US" sz="2400" b="1" i="1" dirty="0">
              <a:hlinkClick r:id="rId4"/>
            </a:endParaRPr>
          </a:p>
          <a:p>
            <a:r>
              <a:rPr lang="en-US" sz="2400" b="1" dirty="0"/>
              <a:t>Artash Nath, Grade 6</a:t>
            </a:r>
          </a:p>
          <a:p>
            <a:r>
              <a:rPr lang="en-US" sz="2400" b="1" dirty="0"/>
              <a:t>Arushi Nath, Grade 3</a:t>
            </a:r>
            <a:endParaRPr lang="en-US" sz="2400" b="1" dirty="0">
              <a:hlinkClick r:id="rId4"/>
            </a:endParaRPr>
          </a:p>
          <a:p>
            <a:r>
              <a:rPr lang="en-US" sz="2400" b="1" i="1" dirty="0">
                <a:hlinkClick r:id="rId4"/>
              </a:rPr>
              <a:t>www.HotPopRobot.com</a:t>
            </a:r>
            <a:r>
              <a:rPr lang="en-US" sz="2400" b="1" i="1" dirty="0"/>
              <a:t>  @wonrobot</a:t>
            </a:r>
          </a:p>
          <a:p>
            <a:endParaRPr lang="en-US" sz="2000" b="1" dirty="0"/>
          </a:p>
        </p:txBody>
      </p:sp>
      <p:sp>
        <p:nvSpPr>
          <p:cNvPr id="3" name="AutoShape 2" descr="Image result for rasc">
            <a:extLst>
              <a:ext uri="{FF2B5EF4-FFF2-40B4-BE49-F238E27FC236}">
                <a16:creationId xmlns:a16="http://schemas.microsoft.com/office/drawing/2014/main" id="{A76F2B82-1700-4ECA-BC67-64775F058C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" name="AutoShape 4" descr="Image result for rasc">
            <a:extLst>
              <a:ext uri="{FF2B5EF4-FFF2-40B4-BE49-F238E27FC236}">
                <a16:creationId xmlns:a16="http://schemas.microsoft.com/office/drawing/2014/main" id="{3A8803DA-6AF6-4038-A486-1519EB33C6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" name="AutoShape 6" descr="Image result for rasc">
            <a:extLst>
              <a:ext uri="{FF2B5EF4-FFF2-40B4-BE49-F238E27FC236}">
                <a16:creationId xmlns:a16="http://schemas.microsoft.com/office/drawing/2014/main" id="{7F65B308-3741-4FB3-905F-0969DB4068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8" name="AutoShape 2" descr="Image result for Rasc">
            <a:extLst>
              <a:ext uri="{FF2B5EF4-FFF2-40B4-BE49-F238E27FC236}">
                <a16:creationId xmlns:a16="http://schemas.microsoft.com/office/drawing/2014/main" id="{14433CB2-263B-4938-B2C0-45546C7312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28" name="Picture 4" descr="Image result for rasc toronto">
            <a:extLst>
              <a:ext uri="{FF2B5EF4-FFF2-40B4-BE49-F238E27FC236}">
                <a16:creationId xmlns:a16="http://schemas.microsoft.com/office/drawing/2014/main" id="{9BD2AEC2-0BD4-41CC-882F-7F54BED1F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733" y="4346222"/>
            <a:ext cx="2114919" cy="211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6B06BB-5CDD-4B47-AC86-7638CF12FAED}"/>
              </a:ext>
            </a:extLst>
          </p:cNvPr>
          <p:cNvSpPr txBox="1"/>
          <p:nvPr/>
        </p:nvSpPr>
        <p:spPr>
          <a:xfrm>
            <a:off x="6451257" y="1682128"/>
            <a:ext cx="49546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Predicting Risk Index of Asteroid Collision using Artificial Intelligence and displaying the results musically!</a:t>
            </a:r>
          </a:p>
        </p:txBody>
      </p:sp>
    </p:spTree>
    <p:extLst>
      <p:ext uri="{BB962C8B-B14F-4D97-AF65-F5344CB8AC3E}">
        <p14:creationId xmlns:p14="http://schemas.microsoft.com/office/powerpoint/2010/main" val="2534105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2402</TotalTime>
  <Words>639</Words>
  <Application>Microsoft Office PowerPoint</Application>
  <PresentationFormat>Widescreen</PresentationFormat>
  <Paragraphs>169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Space-Rex Goal:</vt:lpstr>
      <vt:lpstr>What are Near Earth Objects (NEOs)?</vt:lpstr>
      <vt:lpstr>PowerPoint Presentation</vt:lpstr>
      <vt:lpstr>PowerPoint Presentation</vt:lpstr>
      <vt:lpstr>Predicting Asteroid Collision Risk is complex</vt:lpstr>
      <vt:lpstr>How Artificial Intelligence Can Help?</vt:lpstr>
      <vt:lpstr>PowerPoint Presentation</vt:lpstr>
      <vt:lpstr>Input Layer: Asteroid Characteristics</vt:lpstr>
      <vt:lpstr>Output Layer: The Palermo Index  (Risk of Asteroid Collision) </vt:lpstr>
      <vt:lpstr>How Artificial Intelligence Can Help?</vt:lpstr>
      <vt:lpstr>Artificial Intelligence Inputs</vt:lpstr>
      <vt:lpstr>PowerPoint Presentation</vt:lpstr>
      <vt:lpstr>PowerPoint Presentation</vt:lpstr>
      <vt:lpstr>PowerPoint Presentation</vt:lpstr>
      <vt:lpstr>Space-REX Data Flow (Future Scenario)</vt:lpstr>
      <vt:lpstr>Peek into the Neural Network Code</vt:lpstr>
      <vt:lpstr>Sketches and Diagrams Stage Planning, Reading and Background Research</vt:lpstr>
      <vt:lpstr>Actual Making, Coding and Testing</vt:lpstr>
      <vt:lpstr>Demo</vt:lpstr>
      <vt:lpstr>Real-time near-earth-Object Detection with Intelligent Neural-nets: R.O.D.I.N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 Nath</dc:creator>
  <cp:lastModifiedBy>robot robot</cp:lastModifiedBy>
  <cp:revision>144</cp:revision>
  <dcterms:created xsi:type="dcterms:W3CDTF">2018-03-03T04:41:01Z</dcterms:created>
  <dcterms:modified xsi:type="dcterms:W3CDTF">2018-11-18T00:50:27Z</dcterms:modified>
</cp:coreProperties>
</file>