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1"/>
  </p:notesMasterIdLst>
  <p:sldIdLst>
    <p:sldId id="281" r:id="rId4"/>
    <p:sldId id="264" r:id="rId5"/>
    <p:sldId id="297" r:id="rId6"/>
    <p:sldId id="260" r:id="rId7"/>
    <p:sldId id="276" r:id="rId8"/>
    <p:sldId id="277" r:id="rId9"/>
    <p:sldId id="298" r:id="rId10"/>
    <p:sldId id="278" r:id="rId11"/>
    <p:sldId id="280" r:id="rId12"/>
    <p:sldId id="301" r:id="rId13"/>
    <p:sldId id="302" r:id="rId14"/>
    <p:sldId id="285" r:id="rId15"/>
    <p:sldId id="303" r:id="rId16"/>
    <p:sldId id="306" r:id="rId17"/>
    <p:sldId id="307" r:id="rId18"/>
    <p:sldId id="309" r:id="rId19"/>
    <p:sldId id="30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4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C8BA2-02E3-4563-B47F-61F7AE68C55D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26BF3-655C-42FD-8B65-1D95EF42A5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8290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26BF3-655C-42FD-8B65-1D95EF42A5C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057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280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558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213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4803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788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1391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8360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5475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939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565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379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6616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1626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687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459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7525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8741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25355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10820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28990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2384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3206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7321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0353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8607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1834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04389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5516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84953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95939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53709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73532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09946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3358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2554C-935E-4DDF-B114-57A59137F451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9A7B6-1CA6-4257-A835-D50E68A61E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831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405E-A672-4017-A5DF-3F5F30270638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69D07-C3A4-402F-8EB5-B55F4AAF29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598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E37B9-D282-498A-B10E-53D0BDAEF074}" type="datetimeFigureOut">
              <a:rPr lang="en-CA" smtClean="0"/>
              <a:t>2018-05-30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596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4827" y="299989"/>
            <a:ext cx="10000176" cy="1493837"/>
          </a:xfrm>
        </p:spPr>
        <p:txBody>
          <a:bodyPr>
            <a:normAutofit/>
          </a:bodyPr>
          <a:lstStyle/>
          <a:p>
            <a:r>
              <a:rPr lang="en-CA" sz="5000" b="1" dirty="0">
                <a:solidFill>
                  <a:srgbClr val="FF0000"/>
                </a:solidFill>
              </a:rPr>
              <a:t>NASA Space Apps Toronto and </a:t>
            </a:r>
            <a:br>
              <a:rPr lang="en-CA" sz="5000" b="1" dirty="0">
                <a:solidFill>
                  <a:srgbClr val="FF0000"/>
                </a:solidFill>
              </a:rPr>
            </a:br>
            <a:r>
              <a:rPr lang="en-CA" sz="5000" b="1" dirty="0">
                <a:solidFill>
                  <a:srgbClr val="FF0000"/>
                </a:solidFill>
              </a:rPr>
              <a:t>Canadian Space Apps Winners 2017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00882" y="2165350"/>
            <a:ext cx="5846618" cy="4275932"/>
          </a:xfrm>
        </p:spPr>
        <p:txBody>
          <a:bodyPr>
            <a:normAutofit lnSpcReduction="10000"/>
          </a:bodyPr>
          <a:lstStyle/>
          <a:p>
            <a:r>
              <a:rPr lang="en-US" sz="3100" b="1" dirty="0"/>
              <a:t>Drop the Drought Project</a:t>
            </a:r>
          </a:p>
          <a:p>
            <a:r>
              <a:rPr lang="en-US" sz="3100" b="1" dirty="0"/>
              <a:t>Artash Nath</a:t>
            </a:r>
          </a:p>
          <a:p>
            <a:endParaRPr lang="en-US" sz="3100" b="1" dirty="0"/>
          </a:p>
          <a:p>
            <a:r>
              <a:rPr lang="en-US" sz="3100" b="1" dirty="0"/>
              <a:t>Yes I Can</a:t>
            </a:r>
          </a:p>
          <a:p>
            <a:r>
              <a:rPr lang="en-US" sz="3100" b="1" dirty="0"/>
              <a:t>Arushi Nath</a:t>
            </a:r>
          </a:p>
          <a:p>
            <a:endParaRPr lang="en-US" sz="3100" b="1" dirty="0"/>
          </a:p>
          <a:p>
            <a:r>
              <a:rPr lang="en-US" sz="3100" dirty="0"/>
              <a:t>HotPopRobot.com</a:t>
            </a:r>
          </a:p>
          <a:p>
            <a:r>
              <a:rPr lang="en-US" sz="3100" dirty="0"/>
              <a:t>@wonrobot</a:t>
            </a:r>
            <a:endParaRPr lang="en-CA" sz="3100" dirty="0"/>
          </a:p>
          <a:p>
            <a:endParaRPr lang="en-US" dirty="0"/>
          </a:p>
        </p:txBody>
      </p:sp>
      <p:pic>
        <p:nvPicPr>
          <p:cNvPr id="1030" name="Picture 6" descr="globalnomin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1978820"/>
            <a:ext cx="5273819" cy="446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370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7229" y="601133"/>
            <a:ext cx="10284671" cy="2015067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7030A0"/>
                </a:solidFill>
              </a:rPr>
            </a:br>
            <a:br>
              <a:rPr lang="en-US" b="1" dirty="0">
                <a:solidFill>
                  <a:srgbClr val="7030A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Drop the Drought Project: </a:t>
            </a:r>
            <a:br>
              <a:rPr lang="en-US" sz="3900" b="1" dirty="0">
                <a:solidFill>
                  <a:srgbClr val="7030A0"/>
                </a:solidFill>
              </a:rPr>
            </a:br>
            <a:r>
              <a:rPr lang="en-US" sz="3300" b="1" i="1" dirty="0">
                <a:solidFill>
                  <a:schemeClr val="accent6">
                    <a:lumMod val="75000"/>
                  </a:schemeClr>
                </a:solidFill>
              </a:rPr>
              <a:t>using satellite imagery to predict droughts</a:t>
            </a:r>
            <a:br>
              <a:rPr lang="en-US" sz="3300" b="1" i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3300" b="1" dirty="0">
                <a:solidFill>
                  <a:srgbClr val="7030A0"/>
                </a:solidFill>
              </a:rPr>
            </a:br>
            <a:r>
              <a:rPr lang="en-CA" sz="2900" b="1" u="sng" dirty="0">
                <a:solidFill>
                  <a:srgbClr val="7030A0"/>
                </a:solidFill>
              </a:rPr>
              <a:t>2017 NASA Space Apps Winner, Toronto</a:t>
            </a:r>
            <a:br>
              <a:rPr lang="en-CA" sz="3300" b="1" dirty="0">
                <a:solidFill>
                  <a:srgbClr val="7030A0"/>
                </a:solidFill>
              </a:rPr>
            </a:br>
            <a:br>
              <a:rPr lang="en-CA" sz="2200" b="1" dirty="0">
                <a:solidFill>
                  <a:srgbClr val="7030A0"/>
                </a:solidFill>
              </a:rPr>
            </a:b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229" y="3136900"/>
            <a:ext cx="9446471" cy="3298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Project Objective: </a:t>
            </a:r>
          </a:p>
          <a:p>
            <a:pPr marL="0" indent="0">
              <a:buNone/>
            </a:pPr>
            <a:r>
              <a:rPr lang="en-US" dirty="0"/>
              <a:t>To predict droughts and possible migration patterns from space </a:t>
            </a:r>
          </a:p>
          <a:p>
            <a:pPr marL="0" indent="0">
              <a:buNone/>
            </a:pPr>
            <a:r>
              <a:rPr lang="en-US" dirty="0"/>
              <a:t>       </a:t>
            </a:r>
          </a:p>
          <a:p>
            <a:pPr marL="0" indent="0">
              <a:buNone/>
            </a:pPr>
            <a:r>
              <a:rPr lang="en-US" b="1" dirty="0"/>
              <a:t>Project Focus: </a:t>
            </a:r>
          </a:p>
          <a:p>
            <a:pPr marL="0" indent="0">
              <a:buNone/>
            </a:pPr>
            <a:r>
              <a:rPr lang="en-US" dirty="0"/>
              <a:t>Agriculture, Human Settlements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434" y="512232"/>
            <a:ext cx="2675467" cy="26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68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93819" cy="1548735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solidFill>
                  <a:schemeClr val="accent1"/>
                </a:solidFill>
              </a:rPr>
              <a:t>Science Behind Drop the Drought </a:t>
            </a:r>
            <a:br>
              <a:rPr lang="en-US" b="1" dirty="0">
                <a:solidFill>
                  <a:schemeClr val="accent1"/>
                </a:solidFill>
              </a:rPr>
            </a:br>
            <a:endParaRPr lang="en-CA" b="1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NDVI exa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509823"/>
            <a:ext cx="4116573" cy="457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78918" y="145734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dirty="0">
                <a:solidFill>
                  <a:srgbClr val="3838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Healthy vegetation absorbs most of the visible sunlight and reflects a large portion of the near-infrared light. </a:t>
            </a:r>
          </a:p>
          <a:p>
            <a:endParaRPr lang="en-CA" dirty="0">
              <a:solidFill>
                <a:srgbClr val="3838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solidFill>
                  <a:srgbClr val="3838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Unhealthy or sparse vegetation reflects more visible light and less near-infrared light. 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27772" y="3434498"/>
            <a:ext cx="64042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NDVI Index: </a:t>
            </a:r>
          </a:p>
          <a:p>
            <a:r>
              <a:rPr lang="en-CA" sz="2400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0.4 - 1: Vegetation is healthy</a:t>
            </a:r>
          </a:p>
          <a:p>
            <a:endParaRPr lang="en-US" sz="2400" dirty="0">
              <a:solidFill>
                <a:srgbClr val="383838"/>
              </a:solidFill>
              <a:latin typeface="Georgia" panose="02040502050405020303" pitchFamily="18" charset="0"/>
            </a:endParaRPr>
          </a:p>
          <a:p>
            <a:r>
              <a:rPr lang="en-US" sz="2400" dirty="0">
                <a:solidFill>
                  <a:srgbClr val="383838"/>
                </a:solidFill>
                <a:latin typeface="Georgia" panose="02040502050405020303" pitchFamily="18" charset="0"/>
              </a:rPr>
              <a:t>&lt; 0.4:  Vegetation is under stress</a:t>
            </a:r>
          </a:p>
          <a:p>
            <a:endParaRPr lang="en-US" sz="2400" dirty="0">
              <a:solidFill>
                <a:srgbClr val="383838"/>
              </a:solidFill>
              <a:latin typeface="Georgia" panose="02040502050405020303" pitchFamily="18" charset="0"/>
            </a:endParaRPr>
          </a:p>
          <a:p>
            <a:r>
              <a:rPr lang="en-CA" sz="2400" b="1" i="0" dirty="0">
                <a:solidFill>
                  <a:schemeClr val="accent2"/>
                </a:solidFill>
                <a:effectLst/>
                <a:latin typeface="Georgia" panose="02040502050405020303" pitchFamily="18" charset="0"/>
              </a:rPr>
              <a:t>Drought Conditions Trigger: </a:t>
            </a:r>
          </a:p>
          <a:p>
            <a:r>
              <a:rPr lang="en-CA" sz="2400" b="1" i="0" u="sng" dirty="0">
                <a:solidFill>
                  <a:schemeClr val="accent2"/>
                </a:solidFill>
                <a:effectLst/>
                <a:latin typeface="Georgia" panose="02040502050405020303" pitchFamily="18" charset="0"/>
              </a:rPr>
              <a:t>NDVI is below 70% of average.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950313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Space Data Sets Used: 4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NASA Satellite Data: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Landsat 8 (Land Image)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Terra Modis (NDVI Index)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CA" b="1" dirty="0"/>
              <a:t>NASA Socio-Economic Data and Applications Center (SEDAC) Data 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Population Density 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Human Settlements</a:t>
            </a:r>
          </a:p>
        </p:txBody>
      </p:sp>
    </p:spTree>
    <p:extLst>
      <p:ext uri="{BB962C8B-B14F-4D97-AF65-F5344CB8AC3E}">
        <p14:creationId xmlns:p14="http://schemas.microsoft.com/office/powerpoint/2010/main" val="3183086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05" y="1595487"/>
            <a:ext cx="7945756" cy="49149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12420" y="155624"/>
            <a:ext cx="110413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</a:rPr>
              <a:t>Narrowing our Geographical Area: </a:t>
            </a:r>
          </a:p>
          <a:p>
            <a:r>
              <a:rPr lang="en-US" b="1" u="sng" dirty="0">
                <a:solidFill>
                  <a:schemeClr val="accent1"/>
                </a:solidFill>
              </a:rPr>
              <a:t>Kenya – Uganda Border 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67500" y="2402443"/>
            <a:ext cx="183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</a:rPr>
              <a:t>KENYA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72" y="2402443"/>
            <a:ext cx="1054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</a:rPr>
              <a:t>UGANDA</a:t>
            </a:r>
          </a:p>
        </p:txBody>
      </p:sp>
    </p:spTree>
    <p:extLst>
      <p:ext uri="{BB962C8B-B14F-4D97-AF65-F5344CB8AC3E}">
        <p14:creationId xmlns:p14="http://schemas.microsoft.com/office/powerpoint/2010/main" val="2054151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5" y="2011680"/>
            <a:ext cx="5506591" cy="34061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210" y="2085443"/>
            <a:ext cx="5387340" cy="333237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8170" y="269924"/>
            <a:ext cx="11041380" cy="1325563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chemeClr val="accent1"/>
                </a:solidFill>
              </a:rPr>
              <a:t>Layering of Data to make it more meaningful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Settlement and Population Density Data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0700" y="5562600"/>
            <a:ext cx="345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Settlement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5538443"/>
            <a:ext cx="345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Population Density layer added</a:t>
            </a:r>
          </a:p>
        </p:txBody>
      </p:sp>
    </p:spTree>
    <p:extLst>
      <p:ext uri="{BB962C8B-B14F-4D97-AF65-F5344CB8AC3E}">
        <p14:creationId xmlns:p14="http://schemas.microsoft.com/office/powerpoint/2010/main" val="3276733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280" y="248655"/>
            <a:ext cx="10744099" cy="107849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Getting Average Data of last 15 years: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dirty="0"/>
              <a:t>Drought happens when NDVI falls below 70% of </a:t>
            </a:r>
            <a:r>
              <a:rPr lang="en-US" u="sng" dirty="0"/>
              <a:t>Average NDVI</a:t>
            </a:r>
            <a:endParaRPr lang="en-CA" u="sng" dirty="0"/>
          </a:p>
        </p:txBody>
      </p:sp>
      <p:pic>
        <p:nvPicPr>
          <p:cNvPr id="2052" name="Picture 4" descr="https://edcintl.cr.usgs.gov/downloads/sciweb1/shared/fews/web/africa/east/kenya/yearly/emodis/ndvi/under70pct/jandec/graphics/kenya_emodis_ndvi_seasonal_jandec_max_under70pc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7"/>
          <a:stretch/>
        </p:blipFill>
        <p:spPr bwMode="auto">
          <a:xfrm>
            <a:off x="6670623" y="1602540"/>
            <a:ext cx="4262276" cy="525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dcintl.cr.usgs.gov/downloads/sciweb1/shared/fews/web/africa/east/kenya/yearly/emodis/ndvi/average/jandec/graphics/kenya_emodis_ndvi_seasonal_jandec_max_a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5"/>
          <a:stretch/>
        </p:blipFill>
        <p:spPr bwMode="auto">
          <a:xfrm>
            <a:off x="762028" y="1602540"/>
            <a:ext cx="4227552" cy="51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261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5405" y="97646"/>
            <a:ext cx="1104138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Layering the NDVI Values from Satellite Data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starting from October 2016</a:t>
            </a: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76162" y="1547030"/>
            <a:ext cx="267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October 2016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71" y="1738409"/>
            <a:ext cx="8446950" cy="478190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915025" y="4333876"/>
            <a:ext cx="1543050" cy="16383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4143513" y="4333876"/>
            <a:ext cx="1409562" cy="132397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5830168" y="3333750"/>
            <a:ext cx="0" cy="287136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50347" y="4506695"/>
            <a:ext cx="1584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Kenya</a:t>
            </a:r>
          </a:p>
          <a:p>
            <a:r>
              <a:rPr lang="en-CA" dirty="0"/>
              <a:t>Average</a:t>
            </a:r>
          </a:p>
          <a:p>
            <a:r>
              <a:rPr lang="en-CA" dirty="0"/>
              <a:t> NDVI value:0.61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3866" y="4413613"/>
            <a:ext cx="1584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Uganda Average </a:t>
            </a:r>
          </a:p>
          <a:p>
            <a:r>
              <a:rPr lang="en-CA" dirty="0"/>
              <a:t>NDVI value:0.77</a:t>
            </a:r>
          </a:p>
        </p:txBody>
      </p:sp>
    </p:spTree>
    <p:extLst>
      <p:ext uri="{BB962C8B-B14F-4D97-AF65-F5344CB8AC3E}">
        <p14:creationId xmlns:p14="http://schemas.microsoft.com/office/powerpoint/2010/main" val="4138268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8170" y="269924"/>
            <a:ext cx="11041380" cy="1325563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chemeClr val="accent1"/>
                </a:solidFill>
              </a:rPr>
              <a:t>Analyzing and Interpreting the Data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sz="3600" b="1" dirty="0">
                <a:solidFill>
                  <a:schemeClr val="accent1"/>
                </a:solidFill>
              </a:rPr>
              <a:t>Drought conditions could be predicted in </a:t>
            </a:r>
            <a:r>
              <a:rPr lang="en-US" sz="3600" b="1" u="sng" dirty="0">
                <a:solidFill>
                  <a:schemeClr val="accent1"/>
                </a:solidFill>
              </a:rPr>
              <a:t>January 2017</a:t>
            </a:r>
            <a:endParaRPr lang="en-CA" sz="3600" b="1" u="sng" dirty="0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649" y="1595487"/>
            <a:ext cx="7995138" cy="49454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62725" y="4562475"/>
            <a:ext cx="154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Average</a:t>
            </a:r>
          </a:p>
          <a:p>
            <a:r>
              <a:rPr lang="en-CA" dirty="0"/>
              <a:t>NDVI value:0.30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0671" y="4695825"/>
            <a:ext cx="1584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Average</a:t>
            </a:r>
          </a:p>
          <a:p>
            <a:r>
              <a:rPr lang="en-CA" dirty="0"/>
              <a:t>NDVI value:0.71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67875" y="1595487"/>
            <a:ext cx="1552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28 April 2017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6035874" y="3198329"/>
            <a:ext cx="1" cy="299499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399656" y="4323638"/>
            <a:ext cx="1508130" cy="160008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6163962" y="4323638"/>
            <a:ext cx="1734333" cy="175911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040581" y="4203700"/>
            <a:ext cx="2070100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99773" y="3555990"/>
            <a:ext cx="70010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b="1" dirty="0"/>
              <a:t>POSSIBLE MIGRATION FROM KENYA TO UGANDA</a:t>
            </a:r>
          </a:p>
        </p:txBody>
      </p:sp>
    </p:spTree>
    <p:extLst>
      <p:ext uri="{BB962C8B-B14F-4D97-AF65-F5344CB8AC3E}">
        <p14:creationId xmlns:p14="http://schemas.microsoft.com/office/powerpoint/2010/main" val="600345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0696" t="12658" r="36772" b="9536"/>
          <a:stretch/>
        </p:blipFill>
        <p:spPr>
          <a:xfrm>
            <a:off x="886405" y="1705787"/>
            <a:ext cx="4371395" cy="44982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096" t="10991" r="32215" b="6205"/>
          <a:stretch/>
        </p:blipFill>
        <p:spPr>
          <a:xfrm>
            <a:off x="6150702" y="1705787"/>
            <a:ext cx="4435871" cy="40760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6405" y="457200"/>
            <a:ext cx="10367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Stories which should not be in the Global News</a:t>
            </a:r>
            <a:endParaRPr lang="en-CA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105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2025" t="9282" r="22911" b="6160"/>
          <a:stretch/>
        </p:blipFill>
        <p:spPr>
          <a:xfrm>
            <a:off x="3167085" y="1453838"/>
            <a:ext cx="6256316" cy="54041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720" y="242915"/>
            <a:ext cx="10743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We could see from the Sky: 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Migration could Happen …. and it Happened</a:t>
            </a:r>
            <a:endParaRPr lang="en-CA" sz="4000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4720" y="2209800"/>
            <a:ext cx="21123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b="1" dirty="0"/>
              <a:t>14 April 2017</a:t>
            </a:r>
          </a:p>
        </p:txBody>
      </p:sp>
    </p:spTree>
    <p:extLst>
      <p:ext uri="{BB962C8B-B14F-4D97-AF65-F5344CB8AC3E}">
        <p14:creationId xmlns:p14="http://schemas.microsoft.com/office/powerpoint/2010/main" val="2407501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668"/>
            <a:ext cx="10693400" cy="2918952"/>
          </a:xfrm>
        </p:spPr>
        <p:txBody>
          <a:bodyPr>
            <a:normAutofit fontScale="90000"/>
          </a:bodyPr>
          <a:lstStyle/>
          <a:p>
            <a:r>
              <a:rPr lang="en-CA" sz="5400" dirty="0">
                <a:solidFill>
                  <a:schemeClr val="accent1"/>
                </a:solidFill>
              </a:rPr>
              <a:t>Yes I Can project: </a:t>
            </a:r>
            <a:br>
              <a:rPr lang="en-CA" sz="5400" dirty="0">
                <a:solidFill>
                  <a:schemeClr val="accent1"/>
                </a:solidFill>
              </a:rPr>
            </a:br>
            <a:r>
              <a:rPr lang="en-CA" sz="5400" dirty="0">
                <a:solidFill>
                  <a:schemeClr val="accent1"/>
                </a:solidFill>
              </a:rPr>
              <a:t>Artistic Use of Satellite Data</a:t>
            </a:r>
            <a:br>
              <a:rPr lang="en-CA" sz="1800" dirty="0"/>
            </a:br>
            <a:br>
              <a:rPr lang="en-CA" sz="1800" dirty="0"/>
            </a:br>
            <a:r>
              <a:rPr lang="en-CA" sz="2200" b="1" u="sng" dirty="0">
                <a:solidFill>
                  <a:srgbClr val="FF0000"/>
                </a:solidFill>
              </a:rPr>
              <a:t>2017  Canadian Space Apps Winner, Toronto</a:t>
            </a:r>
            <a:br>
              <a:rPr lang="en-CA" sz="2200" dirty="0">
                <a:solidFill>
                  <a:srgbClr val="FF0000"/>
                </a:solidFill>
              </a:rPr>
            </a:br>
            <a:br>
              <a:rPr lang="en-CA" sz="1800" dirty="0"/>
            </a:br>
            <a:endParaRPr lang="en-CA" sz="27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61100" y="3309286"/>
            <a:ext cx="60579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  <a:p>
            <a:r>
              <a:rPr lang="en-US" sz="3200" dirty="0"/>
              <a:t>We took a large printout of data from Radar Sat 2.</a:t>
            </a:r>
          </a:p>
          <a:p>
            <a:endParaRPr lang="en-US" sz="3200" dirty="0"/>
          </a:p>
          <a:p>
            <a:r>
              <a:rPr lang="en-US" sz="3200" dirty="0"/>
              <a:t>And cut it into pieces……</a:t>
            </a:r>
            <a:endParaRPr lang="en-US" sz="4800" dirty="0"/>
          </a:p>
          <a:p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03" y="2316320"/>
            <a:ext cx="5293277" cy="49168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09074" y="7048500"/>
            <a:ext cx="485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/>
              <a:t>RadarSat</a:t>
            </a:r>
            <a:r>
              <a:rPr lang="en-CA" b="1" dirty="0"/>
              <a:t>- 2 Image of Canada</a:t>
            </a:r>
          </a:p>
        </p:txBody>
      </p:sp>
    </p:spTree>
    <p:extLst>
      <p:ext uri="{BB962C8B-B14F-4D97-AF65-F5344CB8AC3E}">
        <p14:creationId xmlns:p14="http://schemas.microsoft.com/office/powerpoint/2010/main" val="1679579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542" y="322943"/>
            <a:ext cx="11640458" cy="1404257"/>
          </a:xfrm>
        </p:spPr>
        <p:txBody>
          <a:bodyPr>
            <a:normAutofit/>
          </a:bodyPr>
          <a:lstStyle/>
          <a:p>
            <a:r>
              <a:rPr lang="en-CA" sz="4000" b="1" dirty="0">
                <a:solidFill>
                  <a:srgbClr val="FF0000"/>
                </a:solidFill>
              </a:rPr>
              <a:t>Processing the Canadian Satellite </a:t>
            </a:r>
            <a:r>
              <a:rPr lang="en-CA" sz="4000" b="1" dirty="0" err="1">
                <a:solidFill>
                  <a:srgbClr val="FF0000"/>
                </a:solidFill>
              </a:rPr>
              <a:t>RadarSat</a:t>
            </a:r>
            <a:r>
              <a:rPr lang="en-CA" sz="4000" b="1" dirty="0">
                <a:solidFill>
                  <a:srgbClr val="FF0000"/>
                </a:solidFill>
              </a:rPr>
              <a:t> -2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8" y="2080982"/>
            <a:ext cx="4138389" cy="41383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842" y="2080982"/>
            <a:ext cx="4461329" cy="446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64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336550"/>
            <a:ext cx="4559300" cy="4559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35950" y="869950"/>
            <a:ext cx="3956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Making Mosaics from Cut-out pieces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00" y="2366268"/>
            <a:ext cx="40513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728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1" y="1126066"/>
            <a:ext cx="7569200" cy="50461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58515" y="1582056"/>
            <a:ext cx="28157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/>
              <a:t>Recreating Canada Map from RadarSat-2 Images</a:t>
            </a:r>
          </a:p>
        </p:txBody>
      </p:sp>
    </p:spTree>
    <p:extLst>
      <p:ext uri="{BB962C8B-B14F-4D97-AF65-F5344CB8AC3E}">
        <p14:creationId xmlns:p14="http://schemas.microsoft.com/office/powerpoint/2010/main" val="1544785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" y="228600"/>
            <a:ext cx="6438900" cy="643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862" y="1612194"/>
            <a:ext cx="4765238" cy="247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22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9400" y="398463"/>
            <a:ext cx="9144000" cy="1493837"/>
          </a:xfrm>
        </p:spPr>
        <p:txBody>
          <a:bodyPr>
            <a:normAutofit fontScale="90000"/>
          </a:bodyPr>
          <a:lstStyle/>
          <a:p>
            <a:r>
              <a:rPr lang="en-CA" sz="5000" b="1" dirty="0">
                <a:solidFill>
                  <a:srgbClr val="FF0000"/>
                </a:solidFill>
              </a:rPr>
              <a:t>Making Sense of Data from Space</a:t>
            </a:r>
            <a:br>
              <a:rPr lang="en-CA" sz="5000" b="1" dirty="0">
                <a:solidFill>
                  <a:srgbClr val="FF0000"/>
                </a:solidFill>
              </a:rPr>
            </a:br>
            <a:r>
              <a:rPr lang="en-CA" sz="5000" b="1" dirty="0">
                <a:solidFill>
                  <a:srgbClr val="FF0000"/>
                </a:solidFill>
              </a:rPr>
              <a:t>The Citizen Science Approach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00882" y="2165350"/>
            <a:ext cx="5846618" cy="4275932"/>
          </a:xfrm>
        </p:spPr>
        <p:txBody>
          <a:bodyPr>
            <a:normAutofit fontScale="85000" lnSpcReduction="20000"/>
          </a:bodyPr>
          <a:lstStyle/>
          <a:p>
            <a:endParaRPr lang="en-US" sz="3100" b="1" dirty="0"/>
          </a:p>
          <a:p>
            <a:r>
              <a:rPr lang="en-US" sz="3100" b="1" dirty="0"/>
              <a:t>THANK YOU</a:t>
            </a:r>
          </a:p>
          <a:p>
            <a:endParaRPr lang="en-US" sz="3100" b="1" dirty="0"/>
          </a:p>
          <a:p>
            <a:r>
              <a:rPr lang="en-US" sz="3100" b="1" dirty="0"/>
              <a:t>Artash Nath</a:t>
            </a:r>
          </a:p>
          <a:p>
            <a:r>
              <a:rPr lang="en-US" sz="3100" b="1" dirty="0"/>
              <a:t>Arushi Nath</a:t>
            </a:r>
          </a:p>
          <a:p>
            <a:r>
              <a:rPr lang="en-US" sz="3100" b="1" dirty="0"/>
              <a:t>Vikas Nath</a:t>
            </a:r>
          </a:p>
          <a:p>
            <a:r>
              <a:rPr lang="en-US" sz="3100" b="1" dirty="0"/>
              <a:t> </a:t>
            </a:r>
            <a:r>
              <a:rPr lang="en-US" sz="3100" dirty="0"/>
              <a:t>HotPopRobot.com</a:t>
            </a:r>
          </a:p>
          <a:p>
            <a:r>
              <a:rPr lang="en-CA" sz="3100" dirty="0"/>
              <a:t>@</a:t>
            </a:r>
            <a:r>
              <a:rPr lang="en-CA" sz="3100" dirty="0" err="1"/>
              <a:t>wonrobot</a:t>
            </a:r>
            <a:endParaRPr lang="en-CA" sz="3100" dirty="0"/>
          </a:p>
          <a:p>
            <a:endParaRPr lang="en-US" dirty="0"/>
          </a:p>
          <a:p>
            <a:r>
              <a:rPr lang="en-CA" sz="1900" b="1" dirty="0"/>
              <a:t>International Space Development Conference, St. Louis, USA, 25-29 May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800" y="3463531"/>
            <a:ext cx="1282700" cy="1227533"/>
          </a:xfrm>
          <a:prstGeom prst="rect">
            <a:avLst/>
          </a:prstGeom>
        </p:spPr>
      </p:pic>
      <p:pic>
        <p:nvPicPr>
          <p:cNvPr id="1030" name="Picture 6" descr="globalnomin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1978820"/>
            <a:ext cx="5273819" cy="446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773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329</Words>
  <Application>Microsoft Office PowerPoint</Application>
  <PresentationFormat>Widescreen</PresentationFormat>
  <Paragraphs>86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Office Theme</vt:lpstr>
      <vt:lpstr>Custom Design</vt:lpstr>
      <vt:lpstr>1_Office Theme</vt:lpstr>
      <vt:lpstr>NASA Space Apps Toronto and  Canadian Space Apps Winners 2017</vt:lpstr>
      <vt:lpstr>  Drop the Drought Project:  using satellite imagery to predict droughts  2017 NASA Space Apps Winner, Toronto  </vt:lpstr>
      <vt:lpstr>Science Behind Drop the Drought  </vt:lpstr>
      <vt:lpstr>Space Data Sets Used: 4</vt:lpstr>
      <vt:lpstr>PowerPoint Presentation</vt:lpstr>
      <vt:lpstr>Layering of Data to make it more meaningful Settlement and Population Density Data</vt:lpstr>
      <vt:lpstr>Getting Average Data of last 15 years: Drought happens when NDVI falls below 70% of Average NDVI</vt:lpstr>
      <vt:lpstr>Layering the NDVI Values from Satellite Data starting from October 2016</vt:lpstr>
      <vt:lpstr>Analyzing and Interpreting the Data Drought conditions could be predicted in January 2017</vt:lpstr>
      <vt:lpstr>PowerPoint Presentation</vt:lpstr>
      <vt:lpstr>PowerPoint Presentation</vt:lpstr>
      <vt:lpstr>Yes I Can project:  Artistic Use of Satellite Data  2017  Canadian Space Apps Winner, Toronto  </vt:lpstr>
      <vt:lpstr>Processing the Canadian Satellite RadarSat -2 Data</vt:lpstr>
      <vt:lpstr>PowerPoint Presentation</vt:lpstr>
      <vt:lpstr>PowerPoint Presentation</vt:lpstr>
      <vt:lpstr>PowerPoint Presentation</vt:lpstr>
      <vt:lpstr>Making Sense of Data from Space The Citizen Science Approach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Space Apps Toronto and  Canadian Space Apps Winners 2017</dc:title>
  <dc:creator>admin</dc:creator>
  <cp:lastModifiedBy>admin</cp:lastModifiedBy>
  <cp:revision>3</cp:revision>
  <dcterms:modified xsi:type="dcterms:W3CDTF">2018-05-31T02:03:07Z</dcterms:modified>
</cp:coreProperties>
</file>