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9" r:id="rId4"/>
    <p:sldId id="282" r:id="rId5"/>
    <p:sldId id="283" r:id="rId6"/>
    <p:sldId id="290" r:id="rId7"/>
    <p:sldId id="259" r:id="rId8"/>
    <p:sldId id="258" r:id="rId9"/>
    <p:sldId id="292" r:id="rId10"/>
    <p:sldId id="297" r:id="rId11"/>
    <p:sldId id="298" r:id="rId12"/>
    <p:sldId id="284" r:id="rId13"/>
    <p:sldId id="263" r:id="rId14"/>
    <p:sldId id="285" r:id="rId15"/>
    <p:sldId id="287" r:id="rId16"/>
    <p:sldId id="274" r:id="rId17"/>
    <p:sldId id="288" r:id="rId18"/>
    <p:sldId id="301" r:id="rId19"/>
    <p:sldId id="303" r:id="rId20"/>
    <p:sldId id="271" r:id="rId21"/>
    <p:sldId id="278" r:id="rId22"/>
    <p:sldId id="262" r:id="rId23"/>
    <p:sldId id="265" r:id="rId24"/>
    <p:sldId id="305" r:id="rId25"/>
    <p:sldId id="306" r:id="rId26"/>
    <p:sldId id="302" r:id="rId27"/>
    <p:sldId id="30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6D65-8B94-41C3-9DCC-DD6AC00CC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69162-CCF4-4C97-AE93-7F5913E8C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503C3-67E0-42F1-900B-EDD97AD03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9ECFE-5AD5-467F-B9F3-12A43F56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38650-20F0-4647-A4E7-93E4BFB4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2108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F4BE9-487A-4188-9D73-CA5BD164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C5467-7836-4EE2-8AEA-29F91813A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16CC1-C973-4410-B111-941E815D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17AEF-19FF-4C59-8F03-6AF123EE1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7646E-6B0C-462B-B1D9-02F4755E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323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1C151-71F3-46D9-BF25-7A949E1E1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12D5A-7E84-4953-9787-D421E6FB2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DD830-24A5-48CB-94D9-5337AC682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46764-BAFF-4FA9-AE32-6F2F1050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D97E8-C048-45EB-965D-91769B114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655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B3C3-B586-475E-B47E-09F831FC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7277A-1168-49CA-AAB8-53A848136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33D5E-2F42-43EC-B629-B3FE86F79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9C79C-4E8E-4671-A06B-854F2CB46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E3116-CE11-4168-9195-6F652227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F42EE-D5BC-40DE-B2DB-EBA305C4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647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F50BF-8639-499B-B0EB-17CC85B3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684BC-F273-4134-96B9-46052BFB8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DD8FA-9CE1-465E-85E6-7C955C257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DDA70-E920-4727-9702-E4E9B2B2F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512F7-1447-4C57-A30D-800F76012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EFE9FC-F9AB-453C-9A68-2D9153C9A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EEC27-9A6A-423E-B0B7-884D4922D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FEC4F5-A197-4C8C-8269-144EE61E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041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B281-6570-4362-8892-04A926BE6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812270-5585-4424-B386-70B6A29D9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C80F1-054A-445B-A5DD-284077072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12AC0-AC31-4AF6-8070-AC863B6F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370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5FCC3-5C69-4028-B1CC-79F97224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6244BA-A844-45A1-AD22-BE947F97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54331-DE22-4816-BAFA-44DE7729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502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3308-B56D-43C9-829C-13EE908D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6BF5-E01C-4F3F-A519-5A93ABE96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94C29-7A8C-44FD-9B1D-8337D78B7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27917-F304-4BCF-A5D1-5B8F45EE0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3B165-3CC6-416E-9C9F-F854100F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968E2-2ACE-4181-9F9F-5766F7E0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420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A970-28E9-4C34-8BC6-EC05F81DF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F7FE9C-1F5B-496E-8D3B-393769DAA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0A8C1-E1B7-4688-AD3B-E43E14775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724B6-8F57-4B13-8AA6-076CD696F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32E59-2D0B-4AFD-9665-E35689BE8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8D859-0155-481A-A01C-67F2C558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5848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E05F-792D-4347-A155-4AB97A447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CD1E1-B44C-46CE-9312-D662C0343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67899-DEEA-46A9-A77A-3F185E1F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6BD3C-A3CC-4B20-9C0D-AF563837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519ED-C2C4-4453-99FE-E1C34799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6840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983590-86B6-480B-9A2E-5C93BAAD7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DCA2E-ABBE-4059-9EC9-B91C29F69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5C8D-1A8F-44C1-9A02-D45BA4DC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9E7FF-E8B0-476D-BBFA-78A41F08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826BC-3241-4206-8FA0-B1595464F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7438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3E636-015F-4496-A05B-CBEABF43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0078E-08A9-4021-9C0E-558C4207D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8B074-BF58-4DBC-8480-9DE2B1FAA5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628D6-0533-4996-A4F1-1E5E58D14E0B}" type="datetimeFigureOut">
              <a:rPr lang="fr-CA" smtClean="0"/>
              <a:t>2017-11-14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BC7A1-102C-487B-890D-0F25A06D7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D28B9-3B05-4618-8001-40EA33AA1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0E3E1-89A0-4D64-B1E8-27B4C3BCB91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340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otpoprobo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otpoprobot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D5AA-4A66-49C8-9EF2-B39C3483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9738" y="206372"/>
            <a:ext cx="10124189" cy="1742467"/>
          </a:xfrm>
        </p:spPr>
        <p:txBody>
          <a:bodyPr>
            <a:normAutofit fontScale="90000"/>
          </a:bodyPr>
          <a:lstStyle/>
          <a:p>
            <a:r>
              <a:rPr lang="en-CA" sz="4800" b="1" dirty="0">
                <a:solidFill>
                  <a:srgbClr val="FF0000"/>
                </a:solidFill>
              </a:rPr>
              <a:t>The Solar-X Project: </a:t>
            </a:r>
            <a:br>
              <a:rPr lang="en-CA" sz="4800" b="1" dirty="0">
                <a:solidFill>
                  <a:srgbClr val="FF0000"/>
                </a:solidFill>
              </a:rPr>
            </a:br>
            <a:r>
              <a:rPr lang="en-CA" sz="4800" b="1" dirty="0">
                <a:solidFill>
                  <a:srgbClr val="FF0000"/>
                </a:solidFill>
              </a:rPr>
              <a:t>Changes in Solar Radiation during the </a:t>
            </a:r>
            <a:br>
              <a:rPr lang="en-CA" sz="4800" b="1" dirty="0">
                <a:solidFill>
                  <a:srgbClr val="FF0000"/>
                </a:solidFill>
              </a:rPr>
            </a:br>
            <a:r>
              <a:rPr lang="en-CA" sz="4800" b="1" dirty="0">
                <a:solidFill>
                  <a:srgbClr val="FF0000"/>
                </a:solidFill>
              </a:rPr>
              <a:t>2017 Total Solar Eclipse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7FC85E4-B3A1-488C-88D1-3E29215A3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44315" y="2553108"/>
            <a:ext cx="4069612" cy="3581878"/>
          </a:xfrm>
        </p:spPr>
        <p:txBody>
          <a:bodyPr>
            <a:noAutofit/>
          </a:bodyPr>
          <a:lstStyle/>
          <a:p>
            <a:r>
              <a:rPr lang="en-CA" sz="2500" b="1" dirty="0">
                <a:solidFill>
                  <a:srgbClr val="00B0F0"/>
                </a:solidFill>
              </a:rPr>
              <a:t>Artash Nath (11 years)</a:t>
            </a:r>
          </a:p>
          <a:p>
            <a:r>
              <a:rPr lang="en-CA" sz="2500" b="1" dirty="0">
                <a:solidFill>
                  <a:srgbClr val="00B0F0"/>
                </a:solidFill>
              </a:rPr>
              <a:t>Arushi Nath (8 years)</a:t>
            </a:r>
          </a:p>
          <a:p>
            <a:r>
              <a:rPr lang="en-CA" sz="2500" b="1" dirty="0">
                <a:solidFill>
                  <a:srgbClr val="00B0F0"/>
                </a:solidFill>
              </a:rPr>
              <a:t>Vikas Nath</a:t>
            </a:r>
          </a:p>
          <a:p>
            <a:endParaRPr lang="en-US" sz="2500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  <a:hlinkClick r:id="rId2"/>
              </a:rPr>
              <a:t>www.HotPopRobot.com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@</a:t>
            </a:r>
            <a:r>
              <a:rPr lang="en-US" b="1" dirty="0" err="1">
                <a:solidFill>
                  <a:srgbClr val="00B0F0"/>
                </a:solidFill>
              </a:rPr>
              <a:t>wonrobot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Vikas.nath@gmail.com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A35B0-6235-4205-80C6-629C0E41C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87" y="2068679"/>
            <a:ext cx="5316357" cy="3974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DFD0DA-3E36-4FB9-B93B-9D8AA170989D}"/>
              </a:ext>
            </a:extLst>
          </p:cNvPr>
          <p:cNvSpPr txBox="1"/>
          <p:nvPr/>
        </p:nvSpPr>
        <p:spPr>
          <a:xfrm>
            <a:off x="1084443" y="6008856"/>
            <a:ext cx="5709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Our Pop-Up Outreach Station about Solar Eclipse on the  Amtrak Train to Carbondale, USA</a:t>
            </a:r>
          </a:p>
        </p:txBody>
      </p:sp>
    </p:spTree>
    <p:extLst>
      <p:ext uri="{BB962C8B-B14F-4D97-AF65-F5344CB8AC3E}">
        <p14:creationId xmlns:p14="http://schemas.microsoft.com/office/powerpoint/2010/main" val="206235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7AEB-2A84-475B-8F87-BB7C8974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The Making of Solar-X:</a:t>
            </a:r>
            <a:br>
              <a:rPr lang="en-CA" b="1" dirty="0">
                <a:solidFill>
                  <a:srgbClr val="FF0000"/>
                </a:solidFill>
              </a:rPr>
            </a:br>
            <a:r>
              <a:rPr lang="en-CA" b="1" dirty="0">
                <a:solidFill>
                  <a:srgbClr val="FF0000"/>
                </a:solidFill>
              </a:rPr>
              <a:t>All our ideas start with Paper and Pencil!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AE66A-4563-4BA9-B3A2-F2715A304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25" t="9190" r="16979" b="15555"/>
          <a:stretch/>
        </p:blipFill>
        <p:spPr>
          <a:xfrm>
            <a:off x="264043" y="2254102"/>
            <a:ext cx="5502132" cy="37327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C626A6-BEA4-47CF-B71C-777B17DCB061}"/>
              </a:ext>
            </a:extLst>
          </p:cNvPr>
          <p:cNvSpPr txBox="1"/>
          <p:nvPr/>
        </p:nvSpPr>
        <p:spPr>
          <a:xfrm>
            <a:off x="6002296" y="1860698"/>
            <a:ext cx="51937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Some Questions in our Mind: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How dark will it get?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Will the temperature drop?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Will insects and birds behave differently?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r>
              <a:rPr lang="en-US" sz="2200" b="1" dirty="0"/>
              <a:t>Possible 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Earth-based: To understand how quickly the Earth loses heat when sun light is blocked?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Solar-System based: Design spacesuits, spaceships and space settlements for deep space exploration that adapt to Eclipses.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84814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570B-219C-4A4A-8938-D63B97BE7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726" y="173740"/>
            <a:ext cx="8635410" cy="110216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Making Started with a Lunch Box!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E782F-FBB6-46FC-B495-5BC345FB5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299" y="1366285"/>
            <a:ext cx="3471862" cy="465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9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8FBF-F664-4720-A2BC-30EE8791D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Added Sensors, Arduino, Timer and Data Storage Modules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0B96B5-1EEB-403A-8CD9-4C884F28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03" y="2146300"/>
            <a:ext cx="4562288" cy="3403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C8BD73-B9D8-4C3B-B496-595CA54F3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289" y="2244436"/>
            <a:ext cx="4134108" cy="309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79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E629-2292-438D-887F-64F073C3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457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And coding…. Lots of it!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1067FD-BA34-4E81-8D22-38D6D8C4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46" t="10371" r="21042" b="11111"/>
          <a:stretch/>
        </p:blipFill>
        <p:spPr>
          <a:xfrm>
            <a:off x="1048487" y="1846927"/>
            <a:ext cx="5606903" cy="4283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AA500A-D14C-4979-A49B-C97066D8A379}"/>
              </a:ext>
            </a:extLst>
          </p:cNvPr>
          <p:cNvSpPr txBox="1"/>
          <p:nvPr/>
        </p:nvSpPr>
        <p:spPr>
          <a:xfrm>
            <a:off x="7966444" y="518080"/>
            <a:ext cx="362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Sample of our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8D7B16-ADAB-4AE2-8912-32A466DCE3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814"/>
          <a:stretch/>
        </p:blipFill>
        <p:spPr>
          <a:xfrm>
            <a:off x="7394353" y="1288531"/>
            <a:ext cx="4197793" cy="519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0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8D84-67E1-4192-8079-499F70267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399" y="617517"/>
            <a:ext cx="6791201" cy="118005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Followed by testing each Sensor, calibrating them…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2B05EF-EE1C-44BD-9F71-F856F19DD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300542"/>
            <a:ext cx="3003317" cy="402431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7BB273B-8A36-4F46-BB30-801099495158}"/>
              </a:ext>
            </a:extLst>
          </p:cNvPr>
          <p:cNvSpPr txBox="1">
            <a:spLocks/>
          </p:cNvSpPr>
          <p:nvPr/>
        </p:nvSpPr>
        <p:spPr>
          <a:xfrm>
            <a:off x="3750119" y="5256451"/>
            <a:ext cx="2779553" cy="1180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At different locations!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B02CD8-6DF5-473F-B218-320D7CE3C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351" y="3004458"/>
            <a:ext cx="4609816" cy="344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9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05A0-D7E5-4074-8EE0-3F07E493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493" y="512468"/>
            <a:ext cx="4977810" cy="698131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Solar – X Features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2528117-16E3-42BE-86DB-12D7D8818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22" t="6252" r="23480" b="21314"/>
          <a:stretch/>
        </p:blipFill>
        <p:spPr>
          <a:xfrm>
            <a:off x="930075" y="861533"/>
            <a:ext cx="2633879" cy="435133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C1F21DE-10B1-4720-9677-4B07F54EE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20067"/>
              </p:ext>
            </p:extLst>
          </p:nvPr>
        </p:nvGraphicFramePr>
        <p:xfrm>
          <a:off x="4591493" y="1924493"/>
          <a:ext cx="6019799" cy="407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274">
                  <a:extLst>
                    <a:ext uri="{9D8B030D-6E8A-4147-A177-3AD203B41FA5}">
                      <a16:colId xmlns:a16="http://schemas.microsoft.com/office/drawing/2014/main" val="2252532318"/>
                    </a:ext>
                  </a:extLst>
                </a:gridCol>
                <a:gridCol w="2309098">
                  <a:extLst>
                    <a:ext uri="{9D8B030D-6E8A-4147-A177-3AD203B41FA5}">
                      <a16:colId xmlns:a16="http://schemas.microsoft.com/office/drawing/2014/main" val="198578707"/>
                    </a:ext>
                  </a:extLst>
                </a:gridCol>
                <a:gridCol w="1920427">
                  <a:extLst>
                    <a:ext uri="{9D8B030D-6E8A-4147-A177-3AD203B41FA5}">
                      <a16:colId xmlns:a16="http://schemas.microsoft.com/office/drawing/2014/main" val="1001628577"/>
                    </a:ext>
                  </a:extLst>
                </a:gridCol>
              </a:tblGrid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Measurements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Sensors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528360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Temperature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Grove IMU 10DOF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Centigrade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06258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Humidity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Grove IMU 10DOF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36255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Pressure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Grove IMU 10DOF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Pascals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742443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Visible Light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Si1145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Lumens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05126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Infrared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Si1145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Lumens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85850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Ultraviolet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Si1145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UV-Index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87599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CA" dirty="0"/>
                        <a:t>Solar Output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Solar 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Volts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21671"/>
                  </a:ext>
                </a:extLst>
              </a:tr>
              <a:tr h="379610">
                <a:tc>
                  <a:txBody>
                    <a:bodyPr/>
                    <a:lstStyle/>
                    <a:p>
                      <a:r>
                        <a:rPr lang="en-US" dirty="0"/>
                        <a:t>Data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SD Card 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26365"/>
                  </a:ext>
                </a:extLst>
              </a:tr>
              <a:tr h="655484">
                <a:tc>
                  <a:txBody>
                    <a:bodyPr/>
                    <a:lstStyle/>
                    <a:p>
                      <a:r>
                        <a:rPr lang="en-US" dirty="0"/>
                        <a:t>Time 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Real-Time Clock 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556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71B37D8-52D7-480C-B04A-2C38DA3BCD9D}"/>
              </a:ext>
            </a:extLst>
          </p:cNvPr>
          <p:cNvSpPr txBox="1"/>
          <p:nvPr/>
        </p:nvSpPr>
        <p:spPr>
          <a:xfrm>
            <a:off x="871870" y="5709684"/>
            <a:ext cx="2711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Cost: Around $80</a:t>
            </a:r>
          </a:p>
        </p:txBody>
      </p:sp>
    </p:spTree>
    <p:extLst>
      <p:ext uri="{BB962C8B-B14F-4D97-AF65-F5344CB8AC3E}">
        <p14:creationId xmlns:p14="http://schemas.microsoft.com/office/powerpoint/2010/main" val="3251121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3164-EB5E-4391-AA8B-4F0C96801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38" y="219982"/>
            <a:ext cx="1082406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>
                <a:solidFill>
                  <a:srgbClr val="FF0000"/>
                </a:solidFill>
              </a:rPr>
              <a:t>Toronto, Canada - Carbondale, Illinois (USA) </a:t>
            </a:r>
            <a:br>
              <a:rPr lang="en-US" sz="3500" b="1" dirty="0">
                <a:solidFill>
                  <a:srgbClr val="FF0000"/>
                </a:solidFill>
              </a:rPr>
            </a:br>
            <a:r>
              <a:rPr lang="en-US" sz="3500" b="1" dirty="0">
                <a:solidFill>
                  <a:srgbClr val="FF0000"/>
                </a:solidFill>
              </a:rPr>
              <a:t>Direct Distance: 1300 Km. </a:t>
            </a:r>
            <a:br>
              <a:rPr lang="en-US" sz="3500" b="1" dirty="0">
                <a:solidFill>
                  <a:srgbClr val="FF0000"/>
                </a:solidFill>
              </a:rPr>
            </a:br>
            <a:r>
              <a:rPr lang="en-US" sz="3500" b="1" dirty="0">
                <a:solidFill>
                  <a:srgbClr val="FF0000"/>
                </a:solidFill>
              </a:rPr>
              <a:t>We took a 8,000 km detour!</a:t>
            </a:r>
          </a:p>
        </p:txBody>
      </p:sp>
      <p:pic>
        <p:nvPicPr>
          <p:cNvPr id="3076" name="Picture 4" descr="Image result for usa canada map">
            <a:extLst>
              <a:ext uri="{FF2B5EF4-FFF2-40B4-BE49-F238E27FC236}">
                <a16:creationId xmlns:a16="http://schemas.microsoft.com/office/drawing/2014/main" id="{2F363BBC-7CEC-4139-A5B4-A98D6A234D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t="41164" r="5385" b="13376"/>
          <a:stretch/>
        </p:blipFill>
        <p:spPr bwMode="auto">
          <a:xfrm>
            <a:off x="1515443" y="1811354"/>
            <a:ext cx="8290749" cy="458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E594F2-AE6F-4489-A182-57E619AE95C1}"/>
              </a:ext>
            </a:extLst>
          </p:cNvPr>
          <p:cNvSpPr txBox="1"/>
          <p:nvPr/>
        </p:nvSpPr>
        <p:spPr>
          <a:xfrm>
            <a:off x="6579440" y="4802012"/>
            <a:ext cx="1423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Carbondale, IL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D89D6D-B7A0-4609-AF81-A4A8EFFB1A9C}"/>
              </a:ext>
            </a:extLst>
          </p:cNvPr>
          <p:cNvSpPr txBox="1"/>
          <p:nvPr/>
        </p:nvSpPr>
        <p:spPr>
          <a:xfrm>
            <a:off x="6942526" y="3764125"/>
            <a:ext cx="1423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Toronto, ON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5DC501-DEAC-453C-84E3-6FEC9F460DEB}"/>
              </a:ext>
            </a:extLst>
          </p:cNvPr>
          <p:cNvSpPr txBox="1"/>
          <p:nvPr/>
        </p:nvSpPr>
        <p:spPr>
          <a:xfrm>
            <a:off x="1900799" y="2091905"/>
            <a:ext cx="1423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Victoria, BC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3CDF8D-92B3-43A0-91FD-430BEC2A9E2A}"/>
              </a:ext>
            </a:extLst>
          </p:cNvPr>
          <p:cNvSpPr txBox="1"/>
          <p:nvPr/>
        </p:nvSpPr>
        <p:spPr>
          <a:xfrm>
            <a:off x="1710944" y="4945612"/>
            <a:ext cx="150899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Sacramento, CA</a:t>
            </a:r>
            <a:endParaRPr lang="en-US" sz="16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C1001C-C9DB-4C84-AF1F-43FD9C768B7E}"/>
              </a:ext>
            </a:extLst>
          </p:cNvPr>
          <p:cNvCxnSpPr>
            <a:cxnSpLocks/>
          </p:cNvCxnSpPr>
          <p:nvPr/>
        </p:nvCxnSpPr>
        <p:spPr>
          <a:xfrm flipH="1" flipV="1">
            <a:off x="2748895" y="2865550"/>
            <a:ext cx="4542512" cy="1320913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DCB158F-F44F-4C89-B7DD-2B23A72AF597}"/>
              </a:ext>
            </a:extLst>
          </p:cNvPr>
          <p:cNvCxnSpPr>
            <a:cxnSpLocks/>
          </p:cNvCxnSpPr>
          <p:nvPr/>
        </p:nvCxnSpPr>
        <p:spPr>
          <a:xfrm flipV="1">
            <a:off x="2385808" y="2909756"/>
            <a:ext cx="363087" cy="161045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4FDE60A-E9DC-4831-AFB2-EF90596506FB}"/>
              </a:ext>
            </a:extLst>
          </p:cNvPr>
          <p:cNvCxnSpPr>
            <a:cxnSpLocks/>
          </p:cNvCxnSpPr>
          <p:nvPr/>
        </p:nvCxnSpPr>
        <p:spPr>
          <a:xfrm>
            <a:off x="2385808" y="4560788"/>
            <a:ext cx="4193632" cy="97562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8081BCB-7AB5-4455-A9E3-33EE7CB3FB14}"/>
              </a:ext>
            </a:extLst>
          </p:cNvPr>
          <p:cNvSpPr txBox="1"/>
          <p:nvPr/>
        </p:nvSpPr>
        <p:spPr>
          <a:xfrm>
            <a:off x="6591296" y="5140566"/>
            <a:ext cx="95557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9200 km</a:t>
            </a:r>
            <a:endParaRPr lang="en-US" sz="1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7ED86A-A497-4FC0-8FFA-05950CA7A265}"/>
              </a:ext>
            </a:extLst>
          </p:cNvPr>
          <p:cNvSpPr txBox="1"/>
          <p:nvPr/>
        </p:nvSpPr>
        <p:spPr>
          <a:xfrm>
            <a:off x="1900799" y="2424600"/>
            <a:ext cx="1423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4400 km</a:t>
            </a: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F816EB-1BB6-40FA-A0DC-EF607F98786F}"/>
              </a:ext>
            </a:extLst>
          </p:cNvPr>
          <p:cNvSpPr txBox="1"/>
          <p:nvPr/>
        </p:nvSpPr>
        <p:spPr>
          <a:xfrm>
            <a:off x="1710944" y="5296301"/>
            <a:ext cx="1423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dirty="0"/>
              <a:t>5800 km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6301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5669-DCBE-4ACC-B8BA-59F18E34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40" y="192479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August 15, 2017: Started from Seattle on the Coast Starlight Amtrak Train to Sacramento!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BA1484-2940-4CB5-88D7-C3049082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218" y="1518042"/>
            <a:ext cx="3730339" cy="49984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879BC3-D018-4627-B53A-2CC8E6A9E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40" y="1952636"/>
            <a:ext cx="5342860" cy="39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2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2A64-C434-432F-8DF3-833788F3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b="1" dirty="0">
                <a:solidFill>
                  <a:srgbClr val="FF0000"/>
                </a:solidFill>
              </a:rPr>
              <a:t>Then on California Zephyr Amtrak Train from </a:t>
            </a:r>
            <a:br>
              <a:rPr lang="en-US" sz="4200" b="1" dirty="0">
                <a:solidFill>
                  <a:srgbClr val="FF0000"/>
                </a:solidFill>
              </a:rPr>
            </a:br>
            <a:r>
              <a:rPr lang="en-US" sz="4200" b="1" dirty="0">
                <a:solidFill>
                  <a:srgbClr val="FF0000"/>
                </a:solidFill>
              </a:rPr>
              <a:t>Sacramento to Chicago, and then to Carbondale!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A9E61-D982-4531-95B4-CE52EB63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604" y="1788873"/>
            <a:ext cx="4288366" cy="42883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EBC32E-B10C-4DC9-8C82-149043377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003" y="1788874"/>
            <a:ext cx="3200378" cy="42883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BB5A81-9030-4FB5-9953-B1A64B4BA89A}"/>
              </a:ext>
            </a:extLst>
          </p:cNvPr>
          <p:cNvSpPr txBox="1"/>
          <p:nvPr/>
        </p:nvSpPr>
        <p:spPr>
          <a:xfrm>
            <a:off x="2955851" y="6274907"/>
            <a:ext cx="528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 mystery of the balloons will get revealed!</a:t>
            </a:r>
          </a:p>
        </p:txBody>
      </p:sp>
    </p:spTree>
    <p:extLst>
      <p:ext uri="{BB962C8B-B14F-4D97-AF65-F5344CB8AC3E}">
        <p14:creationId xmlns:p14="http://schemas.microsoft.com/office/powerpoint/2010/main" val="1291893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4D90-E017-4360-812A-864A4126A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016" y="242225"/>
            <a:ext cx="9640113" cy="156530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August 19, 2017: 9200 km and 4 days later. Reached Carbondale, Illinois, USA!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F998C-008D-4F35-886B-0EB1AF9E0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54" y="1924492"/>
            <a:ext cx="3404076" cy="4561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E96D85-8868-4D08-995F-CB40B5722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478" y="1924492"/>
            <a:ext cx="3404076" cy="45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5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C7D8-9557-4818-8621-385EBB1C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Carbondale: An Eclipse Town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61771D-3AAD-40C8-BDE9-9B579FC8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598111"/>
            <a:ext cx="4900975" cy="3661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AB2AE5-3221-4A13-81F2-A224477B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26" y="1598111"/>
            <a:ext cx="4900976" cy="36617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73451F-9ABF-4DCE-A93C-6FEA7D1AE2CF}"/>
              </a:ext>
            </a:extLst>
          </p:cNvPr>
          <p:cNvSpPr/>
          <p:nvPr/>
        </p:nvSpPr>
        <p:spPr>
          <a:xfrm>
            <a:off x="3086223" y="5572865"/>
            <a:ext cx="6302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600" b="1" dirty="0"/>
              <a:t>Eclipse, Eclipse Everywhere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96748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B920-A2BC-4875-ABD1-3C6F0FFB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21" y="365125"/>
            <a:ext cx="10726479" cy="1325563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Attended Seminar about various Experiments happening during the Eclipse…..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836E8-C981-441A-85DA-07AB2E39E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29444"/>
            <a:ext cx="4526863" cy="33822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B7CE33-CD8E-435A-B9F5-3669ACF40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777" y="2335864"/>
            <a:ext cx="4890312" cy="365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20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8360A-ADA5-44EB-82D2-1B7C35A2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153" y="350874"/>
            <a:ext cx="10090298" cy="1006586"/>
          </a:xfrm>
        </p:spPr>
        <p:txBody>
          <a:bodyPr>
            <a:noAutofit/>
          </a:bodyPr>
          <a:lstStyle/>
          <a:p>
            <a:r>
              <a:rPr lang="en-CA" sz="4200" b="1" dirty="0">
                <a:solidFill>
                  <a:srgbClr val="FF0000"/>
                </a:solidFill>
              </a:rPr>
              <a:t>Spent lots of time at the Eclipse Expo organised by the Town at the University</a:t>
            </a:r>
            <a:endParaRPr lang="en-US" sz="42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FD13B-3486-451A-BD5C-6EE603185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69" y="1658791"/>
            <a:ext cx="5607971" cy="4190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34A488-2A26-4D7A-8F21-BCA3AB1E9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881" y="1658791"/>
            <a:ext cx="5326811" cy="39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98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EE2F3-B129-4FB4-B3EF-7534D71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327" y="119140"/>
            <a:ext cx="6171747" cy="953312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Outreach through Solar-X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73062-EC6A-45B8-9F21-AE0FC6803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255" y="1353116"/>
            <a:ext cx="7652489" cy="953312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With Dr. Carlo </a:t>
            </a:r>
            <a:r>
              <a:rPr lang="en-CA" dirty="0" err="1"/>
              <a:t>Montemagno</a:t>
            </a:r>
            <a:r>
              <a:rPr lang="en-CA" dirty="0"/>
              <a:t>, Chancellor of South Illinois University, Carbondale (A Canadian!)</a:t>
            </a:r>
            <a:endParaRPr lang="en-US" dirty="0"/>
          </a:p>
        </p:txBody>
      </p:sp>
      <p:pic>
        <p:nvPicPr>
          <p:cNvPr id="9218" name="Picture 2" descr="https://pbs.twimg.com/media/DHn4i-tXkAQ1wcZ.jpg">
            <a:extLst>
              <a:ext uri="{FF2B5EF4-FFF2-40B4-BE49-F238E27FC236}">
                <a16:creationId xmlns:a16="http://schemas.microsoft.com/office/drawing/2014/main" id="{68534A7B-3D39-4846-B092-867456477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6" y="173740"/>
            <a:ext cx="4178300" cy="417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4079A0-C6AB-47EB-AD9A-F7FC2B72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705" y="2903213"/>
            <a:ext cx="5058008" cy="378104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43BA80-1569-4B2D-8965-0A168FF40588}"/>
              </a:ext>
            </a:extLst>
          </p:cNvPr>
          <p:cNvSpPr txBox="1">
            <a:spLocks/>
          </p:cNvSpPr>
          <p:nvPr/>
        </p:nvSpPr>
        <p:spPr>
          <a:xfrm>
            <a:off x="2491405" y="5387616"/>
            <a:ext cx="4178300" cy="103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At the site on the day of the Solar Eclipse</a:t>
            </a:r>
          </a:p>
        </p:txBody>
      </p:sp>
    </p:spTree>
    <p:extLst>
      <p:ext uri="{BB962C8B-B14F-4D97-AF65-F5344CB8AC3E}">
        <p14:creationId xmlns:p14="http://schemas.microsoft.com/office/powerpoint/2010/main" val="1991931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E45C-FD02-43AF-BDA0-B9C3E34EB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0661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Baseline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FE497-1A90-4DB7-A85D-89C01EDA1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85" y="1512020"/>
            <a:ext cx="10515600" cy="1715017"/>
          </a:xfrm>
        </p:spPr>
        <p:txBody>
          <a:bodyPr>
            <a:normAutofit lnSpcReduction="10000"/>
          </a:bodyPr>
          <a:lstStyle/>
          <a:p>
            <a:r>
              <a:rPr lang="en-CA" dirty="0"/>
              <a:t>Collected data through Solar-X on three days – Aug 19, Aug 20 and Aug 21 (the day of the Solar Eclipse)</a:t>
            </a:r>
          </a:p>
          <a:p>
            <a:r>
              <a:rPr lang="en-CA" dirty="0"/>
              <a:t>Collected data one hour before the first contact until to one hour after the last contact.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23B65A-B214-41B4-823E-1B8CD48B0963}"/>
              </a:ext>
            </a:extLst>
          </p:cNvPr>
          <p:cNvSpPr txBox="1">
            <a:spLocks/>
          </p:cNvSpPr>
          <p:nvPr/>
        </p:nvSpPr>
        <p:spPr>
          <a:xfrm>
            <a:off x="705291" y="3747921"/>
            <a:ext cx="10515600" cy="740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b="1" dirty="0">
                <a:solidFill>
                  <a:srgbClr val="FF0000"/>
                </a:solidFill>
              </a:rPr>
              <a:t>Sampling Rate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DB523-0A17-423F-B57D-422FC261349B}"/>
              </a:ext>
            </a:extLst>
          </p:cNvPr>
          <p:cNvSpPr txBox="1"/>
          <p:nvPr/>
        </p:nvSpPr>
        <p:spPr>
          <a:xfrm>
            <a:off x="572385" y="4488582"/>
            <a:ext cx="11276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Our sampling rate was every second.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All the 7 parameters (Temperature, Humidity, Pressure, Visible, UV, IR, Solar were measured every second)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We got around 22000 data lines, or 154,000 individual measurements!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693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C166-DB24-488F-B0BE-8D9A89A3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29" y="180459"/>
            <a:ext cx="10985205" cy="1325563"/>
          </a:xfrm>
        </p:spPr>
        <p:txBody>
          <a:bodyPr>
            <a:noAutofit/>
          </a:bodyPr>
          <a:lstStyle/>
          <a:p>
            <a:r>
              <a:rPr lang="en-CA" sz="3500" b="1" dirty="0">
                <a:solidFill>
                  <a:srgbClr val="FF0000"/>
                </a:solidFill>
              </a:rPr>
              <a:t>22,000 Lines of Data Collected!</a:t>
            </a:r>
            <a:br>
              <a:rPr lang="en-CA" sz="3500" b="1" dirty="0">
                <a:solidFill>
                  <a:srgbClr val="FF0000"/>
                </a:solidFill>
              </a:rPr>
            </a:br>
            <a:r>
              <a:rPr lang="en-CA" sz="3500" b="1" dirty="0">
                <a:solidFill>
                  <a:srgbClr val="FF0000"/>
                </a:solidFill>
              </a:rPr>
              <a:t>Each line had data on 7 parameters = 154,000 data points!</a:t>
            </a:r>
            <a:endParaRPr lang="en-US" sz="35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023B5-D545-4C39-9BF4-C8F9047E25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59"/>
          <a:stretch/>
        </p:blipFill>
        <p:spPr>
          <a:xfrm>
            <a:off x="6712688" y="1690688"/>
            <a:ext cx="2929356" cy="44305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0AD7C5-B3ED-4596-98A5-13D868142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173" y="1690688"/>
            <a:ext cx="3235506" cy="43316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5EE422-65AC-4344-A3B8-1A7D0C9BC540}"/>
              </a:ext>
            </a:extLst>
          </p:cNvPr>
          <p:cNvSpPr txBox="1"/>
          <p:nvPr/>
        </p:nvSpPr>
        <p:spPr>
          <a:xfrm>
            <a:off x="1971412" y="6123543"/>
            <a:ext cx="254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Days before the Eclipse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799C5-6D63-46BD-9B1D-EB4ABE425C47}"/>
              </a:ext>
            </a:extLst>
          </p:cNvPr>
          <p:cNvSpPr txBox="1"/>
          <p:nvPr/>
        </p:nvSpPr>
        <p:spPr>
          <a:xfrm>
            <a:off x="7135375" y="6223149"/>
            <a:ext cx="208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the Eclipse Day</a:t>
            </a:r>
          </a:p>
        </p:txBody>
      </p:sp>
    </p:spTree>
    <p:extLst>
      <p:ext uri="{BB962C8B-B14F-4D97-AF65-F5344CB8AC3E}">
        <p14:creationId xmlns:p14="http://schemas.microsoft.com/office/powerpoint/2010/main" val="1203107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9FA1-EF52-408E-BFF2-465B9348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72" y="314882"/>
            <a:ext cx="11038368" cy="87596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Ready for the Big Day: </a:t>
            </a:r>
            <a:r>
              <a:rPr lang="en-US" b="1" i="1" dirty="0"/>
              <a:t>Away from the Big Crowds!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70C1E-0348-48D0-ADC9-A898C00F6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03" y="1312851"/>
            <a:ext cx="6996667" cy="523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63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3A21C-8040-4B97-9894-A8820D364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0661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Snapshot of our Raw Data from Solar-X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751A7-D4D0-41A8-A476-8AD16CBFA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866" y="1377064"/>
            <a:ext cx="8527311" cy="500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02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997AB8-D01B-4790-9FDE-383C500EF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8" t="22685" r="16429" b="23635"/>
          <a:stretch/>
        </p:blipFill>
        <p:spPr>
          <a:xfrm>
            <a:off x="1482436" y="1958600"/>
            <a:ext cx="9227127" cy="423398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52409BC-B405-47FE-A6C4-E3B998165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93" y="365125"/>
            <a:ext cx="11323674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>
                <a:solidFill>
                  <a:srgbClr val="FF0000"/>
                </a:solidFill>
              </a:rPr>
              <a:t>Visible Light dipped by 35% </a:t>
            </a:r>
            <a:r>
              <a:rPr lang="en-US" sz="3800" dirty="0">
                <a:solidFill>
                  <a:srgbClr val="FF0000"/>
                </a:solidFill>
              </a:rPr>
              <a:t>(400 lumens to 260 lumen)</a:t>
            </a:r>
            <a:br>
              <a:rPr lang="en-US" sz="3800" dirty="0">
                <a:solidFill>
                  <a:srgbClr val="FF0000"/>
                </a:solidFill>
              </a:rPr>
            </a:br>
            <a:r>
              <a:rPr lang="en-US" sz="3800" b="1" dirty="0">
                <a:solidFill>
                  <a:srgbClr val="FF0000"/>
                </a:solidFill>
              </a:rPr>
              <a:t>Solar Output by 95% </a:t>
            </a:r>
            <a:r>
              <a:rPr lang="en-US" sz="3800" dirty="0">
                <a:solidFill>
                  <a:srgbClr val="FF0000"/>
                </a:solidFill>
              </a:rPr>
              <a:t>(from Solar Cell)</a:t>
            </a:r>
          </a:p>
        </p:txBody>
      </p:sp>
    </p:spTree>
    <p:extLst>
      <p:ext uri="{BB962C8B-B14F-4D97-AF65-F5344CB8AC3E}">
        <p14:creationId xmlns:p14="http://schemas.microsoft.com/office/powerpoint/2010/main" val="1526609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9F4F-A716-409B-970E-1F090095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66" y="280064"/>
            <a:ext cx="11272285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Temperature dropped from 34 degrees to 30.5 degrees (13%)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Infrared radiation by over 85%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8FBEFA-B5CC-4B36-AD4D-71D8301E0264}"/>
              </a:ext>
            </a:extLst>
          </p:cNvPr>
          <p:cNvPicPr/>
          <p:nvPr/>
        </p:nvPicPr>
        <p:blipFill rotWithShape="1">
          <a:blip r:embed="rId2"/>
          <a:srcRect l="8845" t="26500" r="13253" b="17188"/>
          <a:stretch/>
        </p:blipFill>
        <p:spPr bwMode="auto">
          <a:xfrm>
            <a:off x="776589" y="1849510"/>
            <a:ext cx="10302535" cy="4072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8637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6E6EE-5DD8-4D15-8B57-1BA29092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091" y="397022"/>
            <a:ext cx="6971276" cy="1325563"/>
          </a:xfrm>
        </p:spPr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Data Gathered with the </a:t>
            </a:r>
            <a:br>
              <a:rPr lang="en-CA" b="1" dirty="0">
                <a:solidFill>
                  <a:srgbClr val="FF0000"/>
                </a:solidFill>
              </a:rPr>
            </a:br>
            <a:r>
              <a:rPr lang="en-CA" b="1" dirty="0">
                <a:solidFill>
                  <a:srgbClr val="FF0000"/>
                </a:solidFill>
              </a:rPr>
              <a:t>NASA Globe App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C65F5-A3B4-44EE-A36C-8A3E11416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2691" y="4516290"/>
            <a:ext cx="5216409" cy="19446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Temperature Readings</a:t>
            </a:r>
          </a:p>
          <a:p>
            <a:pPr marL="0" indent="0">
              <a:buNone/>
            </a:pPr>
            <a:r>
              <a:rPr lang="en-US" dirty="0"/>
              <a:t>(30 readings – every 10 minutes) </a:t>
            </a:r>
          </a:p>
          <a:p>
            <a:r>
              <a:rPr lang="en-US" dirty="0"/>
              <a:t>Cloud Cover </a:t>
            </a:r>
          </a:p>
          <a:p>
            <a:pPr marL="0" indent="0">
              <a:buNone/>
            </a:pPr>
            <a:r>
              <a:rPr lang="en-US" dirty="0"/>
              <a:t>(15 readings, every 20 minutes)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18D00-29D8-4E35-B7B0-9D619B405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573" y="2575589"/>
            <a:ext cx="2937518" cy="39326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53990D-A934-48D5-B63F-1BFBC0DA5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91"/>
          <a:stretch/>
        </p:blipFill>
        <p:spPr>
          <a:xfrm>
            <a:off x="0" y="316207"/>
            <a:ext cx="3865489" cy="350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48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0309-A5D1-4FF9-890D-E857B680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60" y="224720"/>
            <a:ext cx="10515600" cy="1008658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Graph of Data Submitted to the NASA Globe App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9A004-4D4F-4BCE-B348-33598322C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121" y="1634591"/>
            <a:ext cx="4446764" cy="4699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9D08F8-D909-4F7D-A1A0-2624315E40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03" t="82613" r="46249" b="7250"/>
          <a:stretch/>
        </p:blipFill>
        <p:spPr>
          <a:xfrm>
            <a:off x="6181060" y="2250373"/>
            <a:ext cx="5139575" cy="182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93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08A8FB-C7CD-4D19-940F-87A072C7D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4" t="22684" r="36347" b="15325"/>
          <a:stretch/>
        </p:blipFill>
        <p:spPr>
          <a:xfrm>
            <a:off x="1044038" y="855977"/>
            <a:ext cx="9687461" cy="60367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9F50C9-6B4E-49DE-B25D-81FC6FDE2EAF}"/>
              </a:ext>
            </a:extLst>
          </p:cNvPr>
          <p:cNvSpPr txBox="1"/>
          <p:nvPr/>
        </p:nvSpPr>
        <p:spPr>
          <a:xfrm>
            <a:off x="1044038" y="164934"/>
            <a:ext cx="10103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Visual  Observations taken during the Eclipse</a:t>
            </a:r>
          </a:p>
        </p:txBody>
      </p:sp>
    </p:spTree>
    <p:extLst>
      <p:ext uri="{BB962C8B-B14F-4D97-AF65-F5344CB8AC3E}">
        <p14:creationId xmlns:p14="http://schemas.microsoft.com/office/powerpoint/2010/main" val="278128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460DC-E3FC-4CB7-A2F9-32742871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494"/>
            <a:ext cx="10515600" cy="804456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Video: Solar-X Deployment on day of the Solar Eclipse</a:t>
            </a:r>
          </a:p>
        </p:txBody>
      </p:sp>
      <p:pic>
        <p:nvPicPr>
          <p:cNvPr id="4" name="Science Center solar eclipse Video">
            <a:hlinkClick r:id="" action="ppaction://media"/>
            <a:extLst>
              <a:ext uri="{FF2B5EF4-FFF2-40B4-BE49-F238E27FC236}">
                <a16:creationId xmlns:a16="http://schemas.microsoft.com/office/drawing/2014/main" id="{C387553E-E02F-4C52-B1C2-1E35965B4F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5877" y="1390487"/>
            <a:ext cx="9460245" cy="532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4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76727-9E65-4E8C-A702-A882E75A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2024 Solar Eclipse: Will be Carbondale again!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D45E8-A274-4E9B-A861-6D2A0EC12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118" y="3429000"/>
            <a:ext cx="4346944" cy="1428214"/>
          </a:xfrm>
        </p:spPr>
        <p:txBody>
          <a:bodyPr/>
          <a:lstStyle/>
          <a:p>
            <a:r>
              <a:rPr lang="en-CA" dirty="0"/>
              <a:t>April 8, 2024: Carbondale will experience more than 4 minutes of totality.</a:t>
            </a:r>
            <a:endParaRPr lang="en-US" dirty="0"/>
          </a:p>
        </p:txBody>
      </p:sp>
      <p:pic>
        <p:nvPicPr>
          <p:cNvPr id="10242" name="Picture 2" descr="Image result for carbondale 2024">
            <a:extLst>
              <a:ext uri="{FF2B5EF4-FFF2-40B4-BE49-F238E27FC236}">
                <a16:creationId xmlns:a16="http://schemas.microsoft.com/office/drawing/2014/main" id="{1E1651D9-DBB9-4D1B-866C-5DBE30B01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9"/>
          <a:stretch/>
        </p:blipFill>
        <p:spPr bwMode="auto">
          <a:xfrm>
            <a:off x="838199" y="1690688"/>
            <a:ext cx="6286995" cy="452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132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D5AA-4A66-49C8-9EF2-B39C3483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311" y="509083"/>
            <a:ext cx="9144000" cy="1147320"/>
          </a:xfrm>
        </p:spPr>
        <p:txBody>
          <a:bodyPr>
            <a:normAutofit fontScale="90000"/>
          </a:bodyPr>
          <a:lstStyle/>
          <a:p>
            <a:r>
              <a:rPr lang="en-CA" sz="4800" b="1" dirty="0">
                <a:solidFill>
                  <a:srgbClr val="FF0000"/>
                </a:solidFill>
              </a:rPr>
              <a:t>The Solar-X Project: Measuring Solar Radiation during the Total Solar Eclipse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7FC85E4-B3A1-488C-88D1-3E29215A3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106" y="2393620"/>
            <a:ext cx="3760381" cy="3343608"/>
          </a:xfrm>
        </p:spPr>
        <p:txBody>
          <a:bodyPr>
            <a:noAutofit/>
          </a:bodyPr>
          <a:lstStyle/>
          <a:p>
            <a:r>
              <a:rPr lang="en-CA" sz="2500" b="1" dirty="0">
                <a:solidFill>
                  <a:srgbClr val="00B0F0"/>
                </a:solidFill>
              </a:rPr>
              <a:t>Artash Nath</a:t>
            </a:r>
          </a:p>
          <a:p>
            <a:r>
              <a:rPr lang="en-CA" sz="2500" b="1" dirty="0">
                <a:solidFill>
                  <a:srgbClr val="00B0F0"/>
                </a:solidFill>
              </a:rPr>
              <a:t>Arushi Nath</a:t>
            </a:r>
          </a:p>
          <a:p>
            <a:r>
              <a:rPr lang="en-CA" sz="2500" b="1" dirty="0">
                <a:solidFill>
                  <a:srgbClr val="00B0F0"/>
                </a:solidFill>
              </a:rPr>
              <a:t>Vikas Nath</a:t>
            </a:r>
          </a:p>
          <a:p>
            <a:endParaRPr lang="en-US" sz="2500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  <a:hlinkClick r:id="rId2"/>
              </a:rPr>
              <a:t>www.HotPopRobot.com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@</a:t>
            </a:r>
            <a:r>
              <a:rPr lang="en-US" b="1" dirty="0" err="1">
                <a:solidFill>
                  <a:srgbClr val="00B0F0"/>
                </a:solidFill>
              </a:rPr>
              <a:t>wonrobot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Vikas.nath@gmail.com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A35B0-6235-4205-80C6-629C0E41C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962" y="2078338"/>
            <a:ext cx="5316357" cy="397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90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2933</TotalTime>
  <Words>603</Words>
  <Application>Microsoft Office PowerPoint</Application>
  <PresentationFormat>Widescreen</PresentationFormat>
  <Paragraphs>106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The Solar-X Project:  Changes in Solar Radiation during the  2017 Total Solar Eclipse </vt:lpstr>
      <vt:lpstr>The Making of Solar-X: All our ideas start with Paper and Pencil!</vt:lpstr>
      <vt:lpstr>The Making Started with a Lunch Box!</vt:lpstr>
      <vt:lpstr>Added Sensors, Arduino, Timer and Data Storage Modules</vt:lpstr>
      <vt:lpstr>And coding…. Lots of it!</vt:lpstr>
      <vt:lpstr>Followed by testing each Sensor, calibrating them…</vt:lpstr>
      <vt:lpstr>Solar – X Features</vt:lpstr>
      <vt:lpstr>Toronto, Canada - Carbondale, Illinois (USA)  Direct Distance: 1300 Km.  We took a 8,000 km detour!</vt:lpstr>
      <vt:lpstr>August 15, 2017: Started from Seattle on the Coast Starlight Amtrak Train to Sacramento!</vt:lpstr>
      <vt:lpstr>Then on California Zephyr Amtrak Train from  Sacramento to Chicago, and then to Carbondale!</vt:lpstr>
      <vt:lpstr>August 19, 2017: 9200 km and 4 days later. Reached Carbondale, Illinois, USA!</vt:lpstr>
      <vt:lpstr>Carbondale: An Eclipse Town</vt:lpstr>
      <vt:lpstr>Attended Seminar about various Experiments happening during the Eclipse…..</vt:lpstr>
      <vt:lpstr>Spent lots of time at the Eclipse Expo organised by the Town at the University</vt:lpstr>
      <vt:lpstr>Outreach through Solar-X</vt:lpstr>
      <vt:lpstr>Baseline Data</vt:lpstr>
      <vt:lpstr>22,000 Lines of Data Collected! Each line had data on 7 parameters = 154,000 data points!</vt:lpstr>
      <vt:lpstr>Ready for the Big Day: Away from the Big Crowds!</vt:lpstr>
      <vt:lpstr>Snapshot of our Raw Data from Solar-X</vt:lpstr>
      <vt:lpstr>Visible Light dipped by 35% (400 lumens to 260 lumen) Solar Output by 95% (from Solar Cell)</vt:lpstr>
      <vt:lpstr>Temperature dropped from 34 degrees to 30.5 degrees (13%) Infrared radiation by over 85%</vt:lpstr>
      <vt:lpstr>Data Gathered with the  NASA Globe App</vt:lpstr>
      <vt:lpstr>Graph of Data Submitted to the NASA Globe App</vt:lpstr>
      <vt:lpstr>PowerPoint Presentation</vt:lpstr>
      <vt:lpstr>Video: Solar-X Deployment on day of the Solar Eclipse</vt:lpstr>
      <vt:lpstr>2024 Solar Eclipse: Will be Carbondale again! </vt:lpstr>
      <vt:lpstr>The Solar-X Project: Measuring Solar Radiation during the Total Solar Eclipse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Nath, Artash</dc:creator>
  <cp:lastModifiedBy>Nath, Artash</cp:lastModifiedBy>
  <cp:revision>58</cp:revision>
  <dcterms:created xsi:type="dcterms:W3CDTF">2017-11-11T22:23:00Z</dcterms:created>
  <dcterms:modified xsi:type="dcterms:W3CDTF">2017-11-15T04:38:41Z</dcterms:modified>
</cp:coreProperties>
</file>