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59" r:id="rId3"/>
    <p:sldId id="270" r:id="rId4"/>
    <p:sldId id="271" r:id="rId5"/>
    <p:sldId id="258" r:id="rId6"/>
    <p:sldId id="261" r:id="rId7"/>
    <p:sldId id="262" r:id="rId8"/>
    <p:sldId id="272" r:id="rId9"/>
    <p:sldId id="263" r:id="rId10"/>
    <p:sldId id="274" r:id="rId11"/>
    <p:sldId id="265" r:id="rId12"/>
    <p:sldId id="266" r:id="rId13"/>
    <p:sldId id="275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C8DDE-F0A2-4A56-B8A4-333FE410010B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9CACB-44BD-4D7C-8272-3E9D0F03498B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37B9-D282-498A-B10E-53D0BDAEF074}" type="datetimeFigureOut">
              <a:rPr lang="en-CA" smtClean="0"/>
              <a:t>2016-10-29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932D2-4D2A-4C41-B781-D2047BC66704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0"/>
            <a:ext cx="6172200" cy="1470025"/>
          </a:xfrm>
        </p:spPr>
        <p:txBody>
          <a:bodyPr>
            <a:normAutofit/>
          </a:bodyPr>
          <a:lstStyle/>
          <a:p>
            <a:r>
              <a:rPr lang="en-CA" sz="8800" dirty="0">
                <a:solidFill>
                  <a:srgbClr val="00B050"/>
                </a:solidFill>
              </a:rPr>
              <a:t>FIX THE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5257800" cy="3429000"/>
          </a:xfrm>
        </p:spPr>
        <p:txBody>
          <a:bodyPr>
            <a:noAutofit/>
          </a:bodyPr>
          <a:lstStyle/>
          <a:p>
            <a:r>
              <a:rPr lang="en-CA" sz="2600" b="1" dirty="0" err="1">
                <a:solidFill>
                  <a:srgbClr val="0070C0"/>
                </a:solidFill>
              </a:rPr>
              <a:t>HotPopRobot</a:t>
            </a:r>
            <a:r>
              <a:rPr lang="en-CA" sz="2600" b="1" dirty="0">
                <a:solidFill>
                  <a:srgbClr val="0070C0"/>
                </a:solidFill>
              </a:rPr>
              <a:t> Family Team</a:t>
            </a:r>
          </a:p>
          <a:p>
            <a:r>
              <a:rPr lang="en-CA" sz="2600" b="1" dirty="0" err="1"/>
              <a:t>Artash</a:t>
            </a:r>
            <a:r>
              <a:rPr lang="en-CA" sz="2600" b="1" dirty="0"/>
              <a:t> Nath</a:t>
            </a:r>
          </a:p>
          <a:p>
            <a:r>
              <a:rPr lang="en-CA" sz="2600" b="1" dirty="0"/>
              <a:t>Arushi Nath</a:t>
            </a:r>
          </a:p>
          <a:p>
            <a:r>
              <a:rPr lang="en-CA" sz="2600" b="1" dirty="0"/>
              <a:t>Vikas Nath</a:t>
            </a:r>
          </a:p>
          <a:p>
            <a:r>
              <a:rPr lang="en-CA" sz="2600" b="1" dirty="0" err="1"/>
              <a:t>Rati</a:t>
            </a:r>
            <a:r>
              <a:rPr lang="en-CA" sz="2600" b="1" dirty="0"/>
              <a:t> Mehrotra</a:t>
            </a:r>
          </a:p>
          <a:p>
            <a:endParaRPr lang="en-CA" sz="2600" b="1" dirty="0"/>
          </a:p>
          <a:p>
            <a:r>
              <a:rPr lang="en-CA" sz="2600" dirty="0">
                <a:solidFill>
                  <a:srgbClr val="0070C0"/>
                </a:solidFill>
              </a:rPr>
              <a:t>www.HotPopRobot.com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17000" t="34889" r="62500" b="42000"/>
          <a:stretch>
            <a:fillRect/>
          </a:stretch>
        </p:blipFill>
        <p:spPr bwMode="auto">
          <a:xfrm>
            <a:off x="5029200" y="457200"/>
            <a:ext cx="2743200" cy="173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Model of Apollo 13./ Saturn 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600" y="297180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Green House Gas Emissions by Sector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000" t="38222" r="30500" b="20000"/>
          <a:stretch>
            <a:fillRect/>
          </a:stretch>
        </p:blipFill>
        <p:spPr bwMode="auto">
          <a:xfrm>
            <a:off x="1981200" y="1524000"/>
            <a:ext cx="6629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00200" y="55626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Source: Greenhouse Gas &amp; Air Emissions Inventory .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676400"/>
            <a:ext cx="2057400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Transportation Sector</a:t>
            </a:r>
          </a:p>
          <a:p>
            <a:pPr algn="ctr"/>
            <a:r>
              <a:rPr lang="en-CA" b="1" dirty="0"/>
              <a:t>8,000,000 Million Tonnes / Year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143000" y="2895600"/>
            <a:ext cx="10668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6629400" cy="914400"/>
          </a:xfrm>
        </p:spPr>
        <p:txBody>
          <a:bodyPr/>
          <a:lstStyle/>
          <a:p>
            <a:r>
              <a:rPr lang="en-CA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Goal of #</a:t>
            </a:r>
            <a:r>
              <a:rPr lang="en-CA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Climathon</a:t>
            </a:r>
            <a:endParaRPr lang="en-C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924800" cy="1905000"/>
          </a:xfrm>
        </p:spPr>
        <p:txBody>
          <a:bodyPr>
            <a:normAutofit fontScale="92500"/>
          </a:bodyPr>
          <a:lstStyle/>
          <a:p>
            <a:r>
              <a:rPr lang="en-CA" b="1" dirty="0"/>
              <a:t>5% Reduction in Emissions from the Transportation Sector (400,000 tonnes / year)</a:t>
            </a:r>
          </a:p>
          <a:p>
            <a:r>
              <a:rPr lang="en-CA" b="1" dirty="0"/>
              <a:t>Achieve it  in Cost-Neutral Way</a:t>
            </a:r>
          </a:p>
          <a:p>
            <a:pPr>
              <a:buNone/>
            </a:pPr>
            <a:endParaRPr lang="en-CA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3048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But we put....  2 </a:t>
            </a: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Additional</a:t>
            </a:r>
            <a:r>
              <a:rPr kumimoji="0" lang="en-CA" sz="4400" b="1" i="0" u="none" strike="noStrike" kern="1200" cap="none" spc="0" normalizeH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Goals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41910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Inter-Generational</a:t>
            </a:r>
            <a:r>
              <a:rPr kumimoji="0" lang="en-CA" sz="3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Solution </a:t>
            </a:r>
            <a:r>
              <a:rPr kumimoji="0" lang="en-CA" sz="3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pass benefits to future generations too.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b="1" noProof="0" dirty="0"/>
              <a:t>Eco-Centric Solution</a:t>
            </a:r>
            <a:r>
              <a:rPr lang="en-CA" sz="3200" noProof="0" dirty="0"/>
              <a:t>: Should benefit the </a:t>
            </a:r>
            <a:r>
              <a:rPr lang="en-CA" sz="3200" noProof="0" dirty="0" err="1"/>
              <a:t>whol</a:t>
            </a:r>
            <a:r>
              <a:rPr lang="en-CA" sz="3200" dirty="0"/>
              <a:t>e ecosystem (Birds, Animals, Bees, Native Species...) and </a:t>
            </a:r>
            <a:r>
              <a:rPr lang="en-CA" sz="3200" u="sng" dirty="0"/>
              <a:t>NOT JUST HUMANS</a:t>
            </a:r>
            <a:endParaRPr kumimoji="0" lang="en-CA" sz="320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391400" cy="1143000"/>
          </a:xfrm>
        </p:spPr>
        <p:txBody>
          <a:bodyPr/>
          <a:lstStyle/>
          <a:p>
            <a:r>
              <a:rPr lang="en-CA" b="1" dirty="0">
                <a:solidFill>
                  <a:srgbClr val="C00000"/>
                </a:solidFill>
              </a:rPr>
              <a:t>Fix the Six Proposes: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2925763"/>
          </a:xfrm>
        </p:spPr>
        <p:txBody>
          <a:bodyPr/>
          <a:lstStyle/>
          <a:p>
            <a:r>
              <a:rPr lang="en-CA" dirty="0"/>
              <a:t>Use Trees to Absorb Carbon Emissions</a:t>
            </a:r>
          </a:p>
          <a:p>
            <a:r>
              <a:rPr lang="en-CA" dirty="0"/>
              <a:t>Increase habitat for other species</a:t>
            </a:r>
          </a:p>
          <a:p>
            <a:r>
              <a:rPr lang="en-CA" dirty="0"/>
              <a:t>Promote Green and Healthy Toronto!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163" t="23111" r="34500" b="13778"/>
          <a:stretch>
            <a:fillRect/>
          </a:stretch>
        </p:blipFill>
        <p:spPr bwMode="auto">
          <a:xfrm>
            <a:off x="304800" y="1143000"/>
            <a:ext cx="4572000" cy="5019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2500" t="23333" r="34500" b="14445"/>
          <a:stretch>
            <a:fillRect/>
          </a:stretch>
        </p:blipFill>
        <p:spPr bwMode="auto">
          <a:xfrm>
            <a:off x="4343399" y="1066800"/>
            <a:ext cx="474181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219200" y="6172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Particulate Matter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8800" y="6172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Carbon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52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TREES IN TORONTO ARE BUSY WORKING .....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8500" t="8889" r="32500" b="17333"/>
          <a:stretch>
            <a:fillRect/>
          </a:stretch>
        </p:blipFill>
        <p:spPr bwMode="auto">
          <a:xfrm>
            <a:off x="381000" y="381000"/>
            <a:ext cx="5943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828800" y="13716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6" name="Oval 5"/>
          <p:cNvSpPr/>
          <p:nvPr/>
        </p:nvSpPr>
        <p:spPr>
          <a:xfrm>
            <a:off x="2971800" y="13716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8" name="Oval 7"/>
          <p:cNvSpPr/>
          <p:nvPr/>
        </p:nvSpPr>
        <p:spPr>
          <a:xfrm>
            <a:off x="5257800" y="13716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9" name="Oval 8"/>
          <p:cNvSpPr/>
          <p:nvPr/>
        </p:nvSpPr>
        <p:spPr>
          <a:xfrm>
            <a:off x="685800" y="42672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752600" y="41910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971800" y="42672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114800" y="42672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34000" y="4267200"/>
            <a:ext cx="1066800" cy="10668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noFill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53200" y="762000"/>
            <a:ext cx="2438400" cy="25146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CA" b="1" dirty="0">
                <a:solidFill>
                  <a:schemeClr val="tx1"/>
                </a:solidFill>
              </a:rPr>
              <a:t> Native Tree</a:t>
            </a:r>
          </a:p>
          <a:p>
            <a:pPr algn="ctr">
              <a:buFont typeface="Arial" pitchFamily="34" charset="0"/>
              <a:buChar char="•"/>
            </a:pPr>
            <a:r>
              <a:rPr lang="en-CA" b="1" dirty="0">
                <a:solidFill>
                  <a:schemeClr val="tx1"/>
                </a:solidFill>
              </a:rPr>
              <a:t> Medium - Fast Growth Rate</a:t>
            </a:r>
          </a:p>
          <a:p>
            <a:pPr algn="ctr">
              <a:buFont typeface="Arial" pitchFamily="34" charset="0"/>
              <a:buChar char="•"/>
            </a:pPr>
            <a:r>
              <a:rPr lang="en-CA" b="1" dirty="0">
                <a:solidFill>
                  <a:schemeClr val="tx1"/>
                </a:solidFill>
              </a:rPr>
              <a:t> High Carbon Sequestration Rate</a:t>
            </a:r>
          </a:p>
        </p:txBody>
      </p:sp>
      <p:sp>
        <p:nvSpPr>
          <p:cNvPr id="16" name="Isosceles Triangle 15"/>
          <p:cNvSpPr/>
          <p:nvPr/>
        </p:nvSpPr>
        <p:spPr>
          <a:xfrm>
            <a:off x="762000" y="1143000"/>
            <a:ext cx="1066800" cy="1295400"/>
          </a:xfrm>
          <a:prstGeom prst="triangl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Isosceles Triangle 16"/>
          <p:cNvSpPr/>
          <p:nvPr/>
        </p:nvSpPr>
        <p:spPr>
          <a:xfrm>
            <a:off x="6629400" y="3657600"/>
            <a:ext cx="2133600" cy="2514600"/>
          </a:xfrm>
          <a:prstGeom prst="triangl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1"/>
                </a:solidFill>
              </a:rPr>
              <a:t>Native but Slow Growth Rate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2500" t="24000" r="34500" b="11111"/>
          <a:stretch>
            <a:fillRect/>
          </a:stretch>
        </p:blipFill>
        <p:spPr bwMode="auto">
          <a:xfrm>
            <a:off x="990600" y="533400"/>
            <a:ext cx="5029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0" y="5943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Carbon Sequestration (</a:t>
            </a:r>
            <a:r>
              <a:rPr lang="en-CA" dirty="0" err="1"/>
              <a:t>Kgs</a:t>
            </a:r>
            <a:r>
              <a:rPr lang="en-CA" dirty="0"/>
              <a:t> / Year)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35814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Age of Tree (Years)</a:t>
            </a:r>
          </a:p>
        </p:txBody>
      </p:sp>
      <p:pic>
        <p:nvPicPr>
          <p:cNvPr id="4100" name="Picture 4" descr="https://upload.wikimedia.org/wikipedia/commons/thumb/e/e6/Ulmus_serotina_20100627.jpg/220px-Ulmus_serotina_201006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752600"/>
            <a:ext cx="2667650" cy="35528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72200" y="1066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/>
              <a:t>Elm 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528834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A 60 Years Old Tree can  – sequester 72 kg of carbon/yr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C00000"/>
                </a:solidFill>
              </a:rPr>
              <a:t>Data Sets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CA" b="1" dirty="0"/>
              <a:t>Secondary Data</a:t>
            </a:r>
          </a:p>
          <a:p>
            <a:r>
              <a:rPr lang="en-CA" dirty="0"/>
              <a:t>Street Tree Map </a:t>
            </a:r>
          </a:p>
          <a:p>
            <a:r>
              <a:rPr lang="en-CA" dirty="0"/>
              <a:t>24 hours Traffic Map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b="1" dirty="0"/>
              <a:t>Primary Data</a:t>
            </a:r>
          </a:p>
          <a:p>
            <a:r>
              <a:rPr lang="en-CA" dirty="0"/>
              <a:t>Tree Counting</a:t>
            </a:r>
          </a:p>
          <a:p>
            <a:r>
              <a:rPr lang="en-CA" dirty="0"/>
              <a:t>Local Emissions Data using Infrared Emission Sensors on King Street and Queen Street, Toronto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5000" t="19556" r="2500" b="8444"/>
          <a:stretch>
            <a:fillRect/>
          </a:stretch>
        </p:blipFill>
        <p:spPr bwMode="auto">
          <a:xfrm>
            <a:off x="228600" y="533400"/>
            <a:ext cx="8305800" cy="369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95400" y="2286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Street Tree Data Analysis Carried out By the Team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1" y="4267200"/>
          <a:ext cx="8839199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79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7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8444"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Street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Distance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Tree Count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Carbon</a:t>
                      </a:r>
                      <a:r>
                        <a:rPr lang="en-CA" sz="1600" b="1" baseline="0" dirty="0"/>
                        <a:t> </a:t>
                      </a:r>
                      <a:r>
                        <a:rPr lang="en-CA" sz="1600" b="1" dirty="0"/>
                        <a:t>Sequestration </a:t>
                      </a:r>
                    </a:p>
                    <a:p>
                      <a:pPr algn="ctr"/>
                      <a:r>
                        <a:rPr lang="en-CA" sz="1600" b="1" dirty="0"/>
                        <a:t>(</a:t>
                      </a:r>
                      <a:r>
                        <a:rPr lang="en-CA" sz="1600" b="1" dirty="0" err="1"/>
                        <a:t>kgs</a:t>
                      </a:r>
                      <a:r>
                        <a:rPr lang="en-CA" sz="1600" b="1" dirty="0"/>
                        <a:t> / Year)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Total</a:t>
                      </a:r>
                      <a:r>
                        <a:rPr lang="en-CA" sz="1600" b="1" baseline="0" dirty="0"/>
                        <a:t> </a:t>
                      </a:r>
                    </a:p>
                    <a:p>
                      <a:pPr algn="ctr"/>
                      <a:r>
                        <a:rPr lang="en-CA" sz="1600" b="1" baseline="0" dirty="0"/>
                        <a:t>Economic Value ($)</a:t>
                      </a:r>
                      <a:endParaRPr lang="en-CA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Tree Intensification Potential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911"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King  St</a:t>
                      </a:r>
                    </a:p>
                    <a:p>
                      <a:pPr algn="ctr"/>
                      <a:r>
                        <a:rPr lang="en-CA" sz="1600" dirty="0"/>
                        <a:t>(Bathurst</a:t>
                      </a:r>
                      <a:r>
                        <a:rPr lang="en-CA" sz="1600" baseline="0" dirty="0"/>
                        <a:t> to </a:t>
                      </a:r>
                      <a:r>
                        <a:rPr lang="en-CA" sz="1600" baseline="0" dirty="0" err="1"/>
                        <a:t>Yonge</a:t>
                      </a:r>
                      <a:r>
                        <a:rPr lang="en-CA" sz="1600" baseline="0" dirty="0"/>
                        <a:t>)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2.2 </a:t>
                      </a:r>
                      <a:r>
                        <a:rPr lang="en-CA" sz="1600" dirty="0" err="1"/>
                        <a:t>kms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142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1278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1128.9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/>
                        <a:t>90%</a:t>
                      </a:r>
                    </a:p>
                    <a:p>
                      <a:pPr algn="ctr"/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4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/>
                        <a:t>Queen St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/>
                        <a:t>(Bathurst</a:t>
                      </a:r>
                      <a:r>
                        <a:rPr lang="en-CA" sz="1600" baseline="0" dirty="0"/>
                        <a:t> to  </a:t>
                      </a:r>
                      <a:r>
                        <a:rPr lang="en-CA" sz="1600" baseline="0" dirty="0" err="1"/>
                        <a:t>Yonge</a:t>
                      </a:r>
                      <a:r>
                        <a:rPr lang="en-CA" sz="1600" baseline="0" dirty="0"/>
                        <a:t>)</a:t>
                      </a:r>
                      <a:endParaRPr lang="en-CA" sz="1600" dirty="0"/>
                    </a:p>
                    <a:p>
                      <a:pPr algn="ctr"/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2.2 </a:t>
                      </a:r>
                      <a:r>
                        <a:rPr lang="en-CA" sz="1600" dirty="0" err="1"/>
                        <a:t>kms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271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2439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2154.45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Base</a:t>
                      </a:r>
                      <a:r>
                        <a:rPr lang="en-CA" sz="1600" baseline="0" dirty="0"/>
                        <a:t>line</a:t>
                      </a:r>
                      <a:endParaRPr lang="en-CA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 flipV="1">
            <a:off x="1752600" y="1143000"/>
            <a:ext cx="5791200" cy="1371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057400" y="1905000"/>
            <a:ext cx="5791200" cy="13716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1600200"/>
          </a:xfrm>
        </p:spPr>
        <p:txBody>
          <a:bodyPr>
            <a:normAutofit fontScale="90000"/>
          </a:bodyPr>
          <a:lstStyle/>
          <a:p>
            <a:r>
              <a:rPr lang="en-CA" b="1" dirty="0"/>
              <a:t>More Trees Help in Emission Reduction </a:t>
            </a:r>
            <a:br>
              <a:rPr lang="en-CA" b="1" dirty="0"/>
            </a:br>
            <a:r>
              <a:rPr lang="en-CA" sz="2800" b="1" dirty="0"/>
              <a:t>- shown by Primary Data Collection and Analysis</a:t>
            </a:r>
            <a:br>
              <a:rPr lang="en-CA" sz="2800" b="1" dirty="0"/>
            </a:br>
            <a:endParaRPr lang="en-CA" sz="2800" b="1" dirty="0"/>
          </a:p>
        </p:txBody>
      </p:sp>
      <p:pic>
        <p:nvPicPr>
          <p:cNvPr id="6" name="Picture 5" descr="makerplot.jpg"/>
          <p:cNvPicPr>
            <a:picLocks noChangeAspect="1"/>
          </p:cNvPicPr>
          <p:nvPr/>
        </p:nvPicPr>
        <p:blipFill>
          <a:blip r:embed="rId2" cstate="print"/>
          <a:srcRect l="1667" t="5298" r="1667"/>
          <a:stretch>
            <a:fillRect/>
          </a:stretch>
        </p:blipFill>
        <p:spPr>
          <a:xfrm>
            <a:off x="4953000" y="2133600"/>
            <a:ext cx="3931005" cy="2081992"/>
          </a:xfrm>
          <a:prstGeom prst="rect">
            <a:avLst/>
          </a:prstGeom>
        </p:spPr>
      </p:pic>
      <p:pic>
        <p:nvPicPr>
          <p:cNvPr id="7" name="Picture 6" descr="kingstre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1" y="2076746"/>
            <a:ext cx="4648200" cy="34679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0" y="4495800"/>
            <a:ext cx="396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King Street Emissions Count (PM2.5): </a:t>
            </a:r>
            <a:r>
              <a:rPr lang="en-CA" sz="2000" b="1" dirty="0">
                <a:solidFill>
                  <a:srgbClr val="C00000"/>
                </a:solidFill>
              </a:rPr>
              <a:t>17  micrograms per cubic meter</a:t>
            </a:r>
          </a:p>
          <a:p>
            <a:endParaRPr lang="en-CA" sz="2000" b="1" dirty="0"/>
          </a:p>
          <a:p>
            <a:r>
              <a:rPr lang="en-CA" sz="2000" b="1" dirty="0"/>
              <a:t>Queen Street Emissions Count (PM2.5): </a:t>
            </a:r>
          </a:p>
          <a:p>
            <a:r>
              <a:rPr lang="en-CA" sz="2000" b="1" dirty="0">
                <a:solidFill>
                  <a:srgbClr val="C00000"/>
                </a:solidFill>
              </a:rPr>
              <a:t>11  micrograms per cubic meter</a:t>
            </a:r>
          </a:p>
          <a:p>
            <a:endParaRPr lang="en-CA" sz="2000" dirty="0"/>
          </a:p>
        </p:txBody>
      </p:sp>
      <p:sp>
        <p:nvSpPr>
          <p:cNvPr id="4" name="Rectangle 3"/>
          <p:cNvSpPr/>
          <p:nvPr/>
        </p:nvSpPr>
        <p:spPr>
          <a:xfrm>
            <a:off x="990600" y="5758934"/>
            <a:ext cx="3576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/>
              <a:t>29 October 2016, King and Bathurst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b="1" dirty="0"/>
              <a:t>Tree Intensification Needed to Reach the 5% Goal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000779"/>
              </p:ext>
            </p:extLst>
          </p:nvPr>
        </p:nvGraphicFramePr>
        <p:xfrm>
          <a:off x="228600" y="1383792"/>
          <a:ext cx="8610600" cy="4178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24584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Trees</a:t>
                      </a:r>
                    </a:p>
                    <a:p>
                      <a:pPr algn="ctr"/>
                      <a:r>
                        <a:rPr lang="en-CA"/>
                        <a:t>Intensification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Additional Trees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Additional Carbon </a:t>
                      </a:r>
                    </a:p>
                    <a:p>
                      <a:pPr algn="ctr"/>
                      <a:r>
                        <a:rPr lang="en-CA" dirty="0"/>
                        <a:t>Sequestration (tonnes/year)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Cost (million CAD)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Environmental Benefit (million CAD)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r>
                        <a:rPr lang="en-CA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100,000 (1.25%)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29 – 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r>
                        <a:rPr lang="en-CA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200,000 (2.5%)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58 - 249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20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rgbClr val="C00000"/>
                          </a:solidFill>
                        </a:rPr>
                        <a:t>400,000 (5%)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/>
                        <a:t>116-498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dirty="0">
                          <a:solidFill>
                            <a:srgbClr val="C00000"/>
                          </a:solidFill>
                        </a:rPr>
                        <a:t>159</a:t>
                      </a:r>
                    </a:p>
                    <a:p>
                      <a:pPr algn="ctr"/>
                      <a:r>
                        <a:rPr lang="en-CA" sz="2400" b="1" i="1" dirty="0">
                          <a:solidFill>
                            <a:srgbClr val="C00000"/>
                          </a:solidFill>
                        </a:rPr>
                        <a:t>(Benefit-Cost</a:t>
                      </a:r>
                      <a:r>
                        <a:rPr lang="en-CA" sz="2400" b="1" i="1" baseline="0" dirty="0">
                          <a:solidFill>
                            <a:srgbClr val="C00000"/>
                          </a:solidFill>
                        </a:rPr>
                        <a:t> Ratio: 1.35-3.2)</a:t>
                      </a:r>
                      <a:endParaRPr lang="en-CA" sz="24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5626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rgbClr val="00B050"/>
                </a:solidFill>
              </a:rPr>
              <a:t>Are we ready to plant 20 Million More Native Trees in Toronto?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new-futureshop\Desktop\CLIMATHON\treecan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7153183" cy="5262698"/>
          </a:xfrm>
          <a:prstGeom prst="rect">
            <a:avLst/>
          </a:prstGeom>
          <a:noFill/>
        </p:spPr>
      </p:pic>
      <p:pic>
        <p:nvPicPr>
          <p:cNvPr id="11" name="Picture 10" descr="trafficdata_transpare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4114800"/>
            <a:ext cx="3199008" cy="2398039"/>
          </a:xfrm>
          <a:prstGeom prst="rect">
            <a:avLst/>
          </a:prstGeom>
          <a:blipFill dpi="0" rotWithShape="1">
            <a:blip r:embed="rId4" cstate="print">
              <a:alphaModFix amt="0"/>
            </a:blip>
            <a:srcRect/>
            <a:tile tx="0" ty="0" sx="100000" sy="100000" flip="none" algn="tl"/>
          </a:blipFill>
        </p:spPr>
      </p:pic>
      <p:cxnSp>
        <p:nvCxnSpPr>
          <p:cNvPr id="13" name="Straight Connector 12"/>
          <p:cNvCxnSpPr/>
          <p:nvPr/>
        </p:nvCxnSpPr>
        <p:spPr>
          <a:xfrm flipV="1">
            <a:off x="3352800" y="1905000"/>
            <a:ext cx="2606040" cy="60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590800" y="1752600"/>
            <a:ext cx="2377440" cy="6096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724400" y="2362200"/>
            <a:ext cx="609600" cy="1143000"/>
          </a:xfrm>
          <a:prstGeom prst="round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2286000" y="2667000"/>
            <a:ext cx="533400" cy="838200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ounded Rectangle 19"/>
          <p:cNvSpPr/>
          <p:nvPr/>
        </p:nvSpPr>
        <p:spPr>
          <a:xfrm>
            <a:off x="6019800" y="1828800"/>
            <a:ext cx="457200" cy="685800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2" name="Straight Connector 21"/>
          <p:cNvCxnSpPr/>
          <p:nvPr/>
        </p:nvCxnSpPr>
        <p:spPr>
          <a:xfrm>
            <a:off x="3276600" y="2895600"/>
            <a:ext cx="1371600" cy="0"/>
          </a:xfrm>
          <a:prstGeom prst="line">
            <a:avLst/>
          </a:prstGeom>
          <a:ln>
            <a:solidFill>
              <a:srgbClr val="FF000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14600" y="152400"/>
            <a:ext cx="6324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>
                <a:solidFill>
                  <a:srgbClr val="00B050"/>
                </a:solidFill>
              </a:rPr>
              <a:t>There is a lot of Space in Toronto! </a:t>
            </a:r>
          </a:p>
          <a:p>
            <a:pPr algn="ctr"/>
            <a:r>
              <a:rPr lang="en-CA" sz="2600" b="1" dirty="0">
                <a:solidFill>
                  <a:srgbClr val="00B050"/>
                </a:solidFill>
              </a:rPr>
              <a:t>High  Traffic Corridors Need More Trees!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657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24 Hours Traffic Map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1000" y="1676400"/>
            <a:ext cx="304800" cy="457200"/>
          </a:xfrm>
          <a:prstGeom prst="round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/>
          <p:cNvSpPr txBox="1"/>
          <p:nvPr/>
        </p:nvSpPr>
        <p:spPr>
          <a:xfrm>
            <a:off x="7543800" y="2209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High Traffic Areas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62200" y="5410200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Tree Density 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6"/>
                </a:solidFill>
              </a:rPr>
              <a:t>First Moves have been made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/>
              <a:t>April 2015: Green lungs of Toronto are being better preserved. </a:t>
            </a:r>
          </a:p>
          <a:p>
            <a:pPr marL="0" indent="0">
              <a:buNone/>
            </a:pPr>
            <a:r>
              <a:rPr lang="en-CA" i="1" dirty="0"/>
              <a:t>Rouge Park converted to Rouge Urban National Park – allowing more protection of older trees.</a:t>
            </a:r>
          </a:p>
          <a:p>
            <a:r>
              <a:rPr lang="en-CA" b="1" dirty="0"/>
              <a:t>2016: Ontario Climate Change Plan and Carbon Tax. </a:t>
            </a:r>
            <a:r>
              <a:rPr lang="en-CA" dirty="0"/>
              <a:t>It will put greater value on trees and intensify tree planting.</a:t>
            </a:r>
          </a:p>
          <a:p>
            <a:r>
              <a:rPr lang="en-CA" b="1" dirty="0"/>
              <a:t>Citizen Start Ups Emerging: </a:t>
            </a:r>
            <a:r>
              <a:rPr lang="en-CA" dirty="0"/>
              <a:t>Matching property with right kind of trees.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63904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0"/>
            <a:ext cx="6172200" cy="1470025"/>
          </a:xfrm>
        </p:spPr>
        <p:txBody>
          <a:bodyPr>
            <a:normAutofit/>
          </a:bodyPr>
          <a:lstStyle/>
          <a:p>
            <a:r>
              <a:rPr lang="en-CA" sz="8800" dirty="0">
                <a:solidFill>
                  <a:srgbClr val="00B050"/>
                </a:solidFill>
              </a:rPr>
              <a:t>FIX THE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5257800" cy="3429000"/>
          </a:xfrm>
        </p:spPr>
        <p:txBody>
          <a:bodyPr>
            <a:noAutofit/>
          </a:bodyPr>
          <a:lstStyle/>
          <a:p>
            <a:r>
              <a:rPr lang="en-CA" sz="2600" b="1" dirty="0" err="1">
                <a:solidFill>
                  <a:srgbClr val="0070C0"/>
                </a:solidFill>
              </a:rPr>
              <a:t>HotPopRobot</a:t>
            </a:r>
            <a:r>
              <a:rPr lang="en-CA" sz="2600" b="1" dirty="0">
                <a:solidFill>
                  <a:srgbClr val="0070C0"/>
                </a:solidFill>
              </a:rPr>
              <a:t> Family Team</a:t>
            </a:r>
          </a:p>
          <a:p>
            <a:r>
              <a:rPr lang="en-CA" sz="2600" b="1" dirty="0" err="1"/>
              <a:t>Artash</a:t>
            </a:r>
            <a:r>
              <a:rPr lang="en-CA" sz="2600" b="1" dirty="0"/>
              <a:t> Nath</a:t>
            </a:r>
          </a:p>
          <a:p>
            <a:r>
              <a:rPr lang="en-CA" sz="2600" b="1" dirty="0"/>
              <a:t>Arushi Nath</a:t>
            </a:r>
          </a:p>
          <a:p>
            <a:r>
              <a:rPr lang="en-CA" sz="2600" b="1" dirty="0"/>
              <a:t>Vikas Nath</a:t>
            </a:r>
          </a:p>
          <a:p>
            <a:r>
              <a:rPr lang="en-CA" sz="2600" b="1" dirty="0" err="1"/>
              <a:t>Rati</a:t>
            </a:r>
            <a:r>
              <a:rPr lang="en-CA" sz="2600" b="1" dirty="0"/>
              <a:t> Mehrotra</a:t>
            </a:r>
          </a:p>
          <a:p>
            <a:endParaRPr lang="en-CA" sz="2600" b="1" dirty="0"/>
          </a:p>
          <a:p>
            <a:r>
              <a:rPr lang="en-CA" sz="2600" dirty="0">
                <a:solidFill>
                  <a:srgbClr val="0070C0"/>
                </a:solidFill>
              </a:rPr>
              <a:t>www.HotPopRobot.com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17000" t="34889" r="62500" b="42000"/>
          <a:stretch>
            <a:fillRect/>
          </a:stretch>
        </p:blipFill>
        <p:spPr bwMode="auto">
          <a:xfrm>
            <a:off x="5029200" y="457200"/>
            <a:ext cx="2743200" cy="173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Model of Apollo 13./ Saturn 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600" y="2971800"/>
            <a:ext cx="36576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7661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491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FIX THE</vt:lpstr>
      <vt:lpstr>Green House Gas Emissions by Sector</vt:lpstr>
      <vt:lpstr>Goal of #Climathon</vt:lpstr>
      <vt:lpstr>Fix the Six Proposes:</vt:lpstr>
      <vt:lpstr>PowerPoint Presentation</vt:lpstr>
      <vt:lpstr>PowerPoint Presentation</vt:lpstr>
      <vt:lpstr>PowerPoint Presentation</vt:lpstr>
      <vt:lpstr>Data Sets Used</vt:lpstr>
      <vt:lpstr>PowerPoint Presentation</vt:lpstr>
      <vt:lpstr>More Trees Help in Emission Reduction  - shown by Primary Data Collection and Analysis </vt:lpstr>
      <vt:lpstr>Tree Intensification Needed to Reach the 5% Goal</vt:lpstr>
      <vt:lpstr>PowerPoint Presentation</vt:lpstr>
      <vt:lpstr>First Moves have been made</vt:lpstr>
      <vt:lpstr>FIX THE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new-futureshop</dc:creator>
  <cp:lastModifiedBy>admin</cp:lastModifiedBy>
  <cp:revision>48</cp:revision>
  <dcterms:created xsi:type="dcterms:W3CDTF">2016-10-29T00:52:34Z</dcterms:created>
  <dcterms:modified xsi:type="dcterms:W3CDTF">2016-10-29T19:49:13Z</dcterms:modified>
</cp:coreProperties>
</file>